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2.xml" ContentType="application/vnd.openxmlformats-officedocument.presentationml.tags+xml"/>
  <Override PartName="/ppt/notesSlides/notesSlide39.xml" ContentType="application/vnd.openxmlformats-officedocument.presentationml.notesSlide+xml"/>
  <Override PartName="/ppt/tags/tag3.xml" ContentType="application/vnd.openxmlformats-officedocument.presentationml.tags+xml"/>
  <Override PartName="/ppt/notesSlides/notesSlide40.xml" ContentType="application/vnd.openxmlformats-officedocument.presentationml.notesSlide+xml"/>
  <Override PartName="/ppt/tags/tag4.xml" ContentType="application/vnd.openxmlformats-officedocument.presentationml.tags+xml"/>
  <Override PartName="/ppt/notesSlides/notesSlide41.xml" ContentType="application/vnd.openxmlformats-officedocument.presentationml.notesSlide+xml"/>
  <Override PartName="/ppt/tags/tag5.xml" ContentType="application/vnd.openxmlformats-officedocument.presentationml.tags+xml"/>
  <Override PartName="/ppt/notesSlides/notesSlide42.xml" ContentType="application/vnd.openxmlformats-officedocument.presentationml.notesSlide+xml"/>
  <Override PartName="/ppt/tags/tag6.xml" ContentType="application/vnd.openxmlformats-officedocument.presentationml.tags+xml"/>
  <Override PartName="/ppt/notesSlides/notesSlide43.xml" ContentType="application/vnd.openxmlformats-officedocument.presentationml.notesSlide+xml"/>
  <Override PartName="/ppt/tags/tag7.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8.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tags/tag11.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7" r:id="rId2"/>
    <p:sldMasterId id="2147483669" r:id="rId3"/>
  </p:sldMasterIdLst>
  <p:notesMasterIdLst>
    <p:notesMasterId r:id="rId123"/>
  </p:notesMasterIdLst>
  <p:handoutMasterIdLst>
    <p:handoutMasterId r:id="rId124"/>
  </p:handoutMasterIdLst>
  <p:sldIdLst>
    <p:sldId id="257" r:id="rId4"/>
    <p:sldId id="553" r:id="rId5"/>
    <p:sldId id="258" r:id="rId6"/>
    <p:sldId id="554" r:id="rId7"/>
    <p:sldId id="555" r:id="rId8"/>
    <p:sldId id="609" r:id="rId9"/>
    <p:sldId id="610" r:id="rId10"/>
    <p:sldId id="259" r:id="rId11"/>
    <p:sldId id="266" r:id="rId12"/>
    <p:sldId id="268" r:id="rId13"/>
    <p:sldId id="269" r:id="rId14"/>
    <p:sldId id="270" r:id="rId15"/>
    <p:sldId id="272" r:id="rId16"/>
    <p:sldId id="273" r:id="rId17"/>
    <p:sldId id="274" r:id="rId18"/>
    <p:sldId id="275" r:id="rId19"/>
    <p:sldId id="280" r:id="rId20"/>
    <p:sldId id="282" r:id="rId21"/>
    <p:sldId id="278" r:id="rId22"/>
    <p:sldId id="279" r:id="rId23"/>
    <p:sldId id="283" r:id="rId24"/>
    <p:sldId id="342" r:id="rId25"/>
    <p:sldId id="343" r:id="rId26"/>
    <p:sldId id="344" r:id="rId27"/>
    <p:sldId id="345" r:id="rId28"/>
    <p:sldId id="346" r:id="rId29"/>
    <p:sldId id="347" r:id="rId30"/>
    <p:sldId id="348" r:id="rId31"/>
    <p:sldId id="349" r:id="rId32"/>
    <p:sldId id="350" r:id="rId33"/>
    <p:sldId id="276" r:id="rId34"/>
    <p:sldId id="351" r:id="rId35"/>
    <p:sldId id="352" r:id="rId36"/>
    <p:sldId id="353" r:id="rId37"/>
    <p:sldId id="354" r:id="rId38"/>
    <p:sldId id="355" r:id="rId39"/>
    <p:sldId id="356" r:id="rId40"/>
    <p:sldId id="357" r:id="rId41"/>
    <p:sldId id="358" r:id="rId42"/>
    <p:sldId id="359" r:id="rId43"/>
    <p:sldId id="360" r:id="rId44"/>
    <p:sldId id="361" r:id="rId45"/>
    <p:sldId id="362" r:id="rId46"/>
    <p:sldId id="363" r:id="rId47"/>
    <p:sldId id="364" r:id="rId48"/>
    <p:sldId id="365" r:id="rId49"/>
    <p:sldId id="366" r:id="rId50"/>
    <p:sldId id="367" r:id="rId51"/>
    <p:sldId id="277" r:id="rId52"/>
    <p:sldId id="336" r:id="rId53"/>
    <p:sldId id="368" r:id="rId54"/>
    <p:sldId id="284" r:id="rId55"/>
    <p:sldId id="369" r:id="rId56"/>
    <p:sldId id="370" r:id="rId57"/>
    <p:sldId id="371" r:id="rId58"/>
    <p:sldId id="372" r:id="rId59"/>
    <p:sldId id="373" r:id="rId60"/>
    <p:sldId id="374" r:id="rId61"/>
    <p:sldId id="375" r:id="rId62"/>
    <p:sldId id="376" r:id="rId63"/>
    <p:sldId id="285" r:id="rId64"/>
    <p:sldId id="286" r:id="rId65"/>
    <p:sldId id="377" r:id="rId66"/>
    <p:sldId id="379" r:id="rId67"/>
    <p:sldId id="380" r:id="rId68"/>
    <p:sldId id="381" r:id="rId69"/>
    <p:sldId id="287" r:id="rId70"/>
    <p:sldId id="288" r:id="rId71"/>
    <p:sldId id="289" r:id="rId72"/>
    <p:sldId id="290" r:id="rId73"/>
    <p:sldId id="291" r:id="rId74"/>
    <p:sldId id="292" r:id="rId75"/>
    <p:sldId id="297" r:id="rId76"/>
    <p:sldId id="383" r:id="rId77"/>
    <p:sldId id="384" r:id="rId78"/>
    <p:sldId id="385" r:id="rId79"/>
    <p:sldId id="386" r:id="rId80"/>
    <p:sldId id="387" r:id="rId81"/>
    <p:sldId id="388" r:id="rId82"/>
    <p:sldId id="298" r:id="rId83"/>
    <p:sldId id="315" r:id="rId84"/>
    <p:sldId id="316" r:id="rId85"/>
    <p:sldId id="317" r:id="rId86"/>
    <p:sldId id="321" r:id="rId87"/>
    <p:sldId id="322" r:id="rId88"/>
    <p:sldId id="323" r:id="rId89"/>
    <p:sldId id="324" r:id="rId90"/>
    <p:sldId id="325" r:id="rId91"/>
    <p:sldId id="326" r:id="rId92"/>
    <p:sldId id="327" r:id="rId93"/>
    <p:sldId id="328" r:id="rId94"/>
    <p:sldId id="329" r:id="rId95"/>
    <p:sldId id="330" r:id="rId96"/>
    <p:sldId id="331" r:id="rId97"/>
    <p:sldId id="332" r:id="rId98"/>
    <p:sldId id="333" r:id="rId99"/>
    <p:sldId id="334" r:id="rId100"/>
    <p:sldId id="335" r:id="rId101"/>
    <p:sldId id="548" r:id="rId102"/>
    <p:sldId id="549" r:id="rId103"/>
    <p:sldId id="550" r:id="rId104"/>
    <p:sldId id="723" r:id="rId105"/>
    <p:sldId id="724" r:id="rId106"/>
    <p:sldId id="725" r:id="rId107"/>
    <p:sldId id="727" r:id="rId108"/>
    <p:sldId id="728" r:id="rId109"/>
    <p:sldId id="729" r:id="rId110"/>
    <p:sldId id="551" r:id="rId111"/>
    <p:sldId id="310" r:id="rId112"/>
    <p:sldId id="299" r:id="rId113"/>
    <p:sldId id="300" r:id="rId114"/>
    <p:sldId id="301" r:id="rId115"/>
    <p:sldId id="302" r:id="rId116"/>
    <p:sldId id="303" r:id="rId117"/>
    <p:sldId id="304" r:id="rId118"/>
    <p:sldId id="305" r:id="rId119"/>
    <p:sldId id="306" r:id="rId120"/>
    <p:sldId id="307" r:id="rId121"/>
    <p:sldId id="308" r:id="rId122"/>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03" autoAdjust="0"/>
    <p:restoredTop sz="78999" autoAdjust="0"/>
  </p:normalViewPr>
  <p:slideViewPr>
    <p:cSldViewPr>
      <p:cViewPr varScale="1">
        <p:scale>
          <a:sx n="112" d="100"/>
          <a:sy n="112" d="100"/>
        </p:scale>
        <p:origin x="2688" y="184"/>
      </p:cViewPr>
      <p:guideLst>
        <p:guide orient="horz" pos="2160"/>
        <p:guide pos="384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102" d="100"/>
          <a:sy n="102" d="100"/>
        </p:scale>
        <p:origin x="4334" y="55"/>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notesMaster" Target="notesMasters/notesMaster1.xml"/><Relationship Id="rId128" Type="http://schemas.openxmlformats.org/officeDocument/2006/relationships/tableStyles" Target="tableStyle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handoutMaster" Target="handoutMasters/handoutMaster1.xml"/><Relationship Id="rId129" Type="http://schemas.microsoft.com/office/2016/11/relationships/changesInfo" Target="changesInfos/changesInfo1.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ng Liu" userId="30791490-d0f6-4e95-a6da-bd0c995dec34" providerId="ADAL" clId="{AB1F3164-67F0-4200-A551-4F9ECAF2AACF}"/>
    <pc:docChg chg="modSld">
      <pc:chgData name="Kang Liu" userId="30791490-d0f6-4e95-a6da-bd0c995dec34" providerId="ADAL" clId="{AB1F3164-67F0-4200-A551-4F9ECAF2AACF}" dt="2023-03-21T07:56:42.287" v="38" actId="20577"/>
      <pc:docMkLst>
        <pc:docMk/>
      </pc:docMkLst>
      <pc:sldChg chg="addSp modSp">
        <pc:chgData name="Kang Liu" userId="30791490-d0f6-4e95-a6da-bd0c995dec34" providerId="ADAL" clId="{AB1F3164-67F0-4200-A551-4F9ECAF2AACF}" dt="2023-03-17T02:52:45.827" v="25" actId="692"/>
        <pc:sldMkLst>
          <pc:docMk/>
          <pc:sldMk cId="0" sldId="272"/>
        </pc:sldMkLst>
        <pc:spChg chg="add mod">
          <ac:chgData name="Kang Liu" userId="30791490-d0f6-4e95-a6da-bd0c995dec34" providerId="ADAL" clId="{AB1F3164-67F0-4200-A551-4F9ECAF2AACF}" dt="2023-03-17T02:52:45.827" v="25" actId="692"/>
          <ac:spMkLst>
            <pc:docMk/>
            <pc:sldMk cId="0" sldId="272"/>
            <ac:spMk id="2" creationId="{C17285CF-6C19-4E3A-A3AD-1A3C507C2F64}"/>
          </ac:spMkLst>
        </pc:spChg>
      </pc:sldChg>
      <pc:sldChg chg="modTransition">
        <pc:chgData name="Kang Liu" userId="30791490-d0f6-4e95-a6da-bd0c995dec34" providerId="ADAL" clId="{AB1F3164-67F0-4200-A551-4F9ECAF2AACF}" dt="2023-03-17T02:54:07.475" v="26"/>
        <pc:sldMkLst>
          <pc:docMk/>
          <pc:sldMk cId="0" sldId="275"/>
        </pc:sldMkLst>
      </pc:sldChg>
      <pc:sldChg chg="modSp">
        <pc:chgData name="Kang Liu" userId="30791490-d0f6-4e95-a6da-bd0c995dec34" providerId="ADAL" clId="{AB1F3164-67F0-4200-A551-4F9ECAF2AACF}" dt="2023-03-21T07:56:42.287" v="38" actId="20577"/>
        <pc:sldMkLst>
          <pc:docMk/>
          <pc:sldMk cId="1189633357" sldId="324"/>
        </pc:sldMkLst>
        <pc:spChg chg="mod">
          <ac:chgData name="Kang Liu" userId="30791490-d0f6-4e95-a6da-bd0c995dec34" providerId="ADAL" clId="{AB1F3164-67F0-4200-A551-4F9ECAF2AACF}" dt="2023-03-21T07:56:42.287" v="38" actId="20577"/>
          <ac:spMkLst>
            <pc:docMk/>
            <pc:sldMk cId="1189633357" sldId="324"/>
            <ac:spMk id="30"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74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874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3CF637-D798-4BBC-9141-6A280E3CD7C4}" type="datetimeFigureOut">
              <a:rPr lang="zh-CN" altLang="en-US" smtClean="0"/>
              <a:t>2023/12/4</a:t>
            </a:fld>
            <a:endParaRPr lang="zh-CN" altLang="en-US"/>
          </a:p>
        </p:txBody>
      </p:sp>
      <p:sp>
        <p:nvSpPr>
          <p:cNvPr id="104874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874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B930D8-539D-481A-95F9-56B6ACD05C10}" type="slidenum">
              <a:rPr lang="zh-CN" altLang="en-US" smtClean="0"/>
              <a:t>‹#›</a:t>
            </a:fld>
            <a:endParaRPr lang="zh-CN" altLang="en-US"/>
          </a:p>
        </p:txBody>
      </p:sp>
    </p:spTree>
    <p:extLst>
      <p:ext uri="{BB962C8B-B14F-4D97-AF65-F5344CB8AC3E}">
        <p14:creationId xmlns:p14="http://schemas.microsoft.com/office/powerpoint/2010/main" val="42949150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736"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anose="020F0502020204030204" pitchFamily="34" charset="0"/>
              </a:defRPr>
            </a:lvl1pPr>
          </a:lstStyle>
          <a:p>
            <a:endParaRPr lang="zh-CN" altLang="zh-CN"/>
          </a:p>
        </p:txBody>
      </p:sp>
      <p:sp>
        <p:nvSpPr>
          <p:cNvPr id="1048737"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fld id="{683E5292-C197-4B29-8ABD-C7AEB5E0B154}" type="datetimeFigureOut">
              <a:rPr lang="en-US" altLang="zh-CN"/>
              <a:t>12/4/23</a:t>
            </a:fld>
            <a:endParaRPr lang="en-US" altLang="zh-CN"/>
          </a:p>
        </p:txBody>
      </p:sp>
      <p:sp>
        <p:nvSpPr>
          <p:cNvPr id="1048738"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1048739"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48740"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anose="020F0502020204030204" pitchFamily="34" charset="0"/>
              </a:defRPr>
            </a:lvl1pPr>
          </a:lstStyle>
          <a:p>
            <a:endParaRPr lang="zh-CN" altLang="zh-CN"/>
          </a:p>
        </p:txBody>
      </p:sp>
      <p:sp>
        <p:nvSpPr>
          <p:cNvPr id="1048741"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B4C119E0-CEE4-4FF8-83B2-DC856A2C17CC}" type="slidenum">
              <a:rPr lang="en-US" altLang="zh-CN"/>
              <a:t>‹#›</a:t>
            </a:fld>
            <a:endParaRPr lang="en-US" altLang="zh-CN"/>
          </a:p>
        </p:txBody>
      </p:sp>
    </p:spTree>
    <p:extLst>
      <p:ext uri="{BB962C8B-B14F-4D97-AF65-F5344CB8AC3E}">
        <p14:creationId xmlns:p14="http://schemas.microsoft.com/office/powerpoint/2010/main" val="397151333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2" name="幻灯片图像占位符 1"/>
          <p:cNvSpPr>
            <a:spLocks noGrp="1" noRot="1" noChangeAspect="1"/>
          </p:cNvSpPr>
          <p:nvPr>
            <p:ph type="sldImg"/>
          </p:nvPr>
        </p:nvSpPr>
        <p:spPr>
          <a:xfrm>
            <a:off x="381000" y="685800"/>
            <a:ext cx="6096000" cy="3429000"/>
          </a:xfrm>
        </p:spPr>
      </p:sp>
      <p:sp>
        <p:nvSpPr>
          <p:cNvPr id="1048593" name="备注占位符 2"/>
          <p:cNvSpPr>
            <a:spLocks noGrp="1"/>
          </p:cNvSpPr>
          <p:nvPr>
            <p:ph type="body" idx="1"/>
          </p:nvPr>
        </p:nvSpPr>
        <p:spPr/>
        <p:txBody>
          <a:bodyPr/>
          <a:lstStyle/>
          <a:p>
            <a:endParaRPr lang="zh-CN" altLang="en-US" dirty="0"/>
          </a:p>
        </p:txBody>
      </p:sp>
      <p:sp>
        <p:nvSpPr>
          <p:cNvPr id="1048594" name="灯片编号占位符 3"/>
          <p:cNvSpPr>
            <a:spLocks noGrp="1"/>
          </p:cNvSpPr>
          <p:nvPr>
            <p:ph type="sldNum" sz="quarter" idx="10"/>
          </p:nvPr>
        </p:nvSpPr>
        <p:spPr/>
        <p:txBody>
          <a:bodyPr/>
          <a:lstStyle/>
          <a:p>
            <a:fld id="{B4C119E0-CEE4-4FF8-83B2-DC856A2C17CC}" type="slidenum">
              <a:rPr lang="en-US" altLang="zh-CN" smtClean="0"/>
              <a:t>1</a:t>
            </a:fld>
            <a:endParaRPr lang="en-US" altLang="zh-CN"/>
          </a:p>
        </p:txBody>
      </p:sp>
    </p:spTree>
    <p:extLst>
      <p:ext uri="{BB962C8B-B14F-4D97-AF65-F5344CB8AC3E}">
        <p14:creationId xmlns:p14="http://schemas.microsoft.com/office/powerpoint/2010/main" val="3370456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局部感知：因为卷积核是在输入矩阵上进行滑动，每次只是处理一部分的输入，所以就是局部感知的特性</a:t>
            </a:r>
          </a:p>
          <a:p>
            <a:r>
              <a:rPr lang="zh-CN" altLang="en-US" dirty="0"/>
              <a:t>权值共享：一个卷积核在滑动的过程中，卷积核的值是不变的。权值共享带来的好处是大大减少了参数量。</a:t>
            </a:r>
          </a:p>
        </p:txBody>
      </p:sp>
    </p:spTree>
    <p:extLst>
      <p:ext uri="{BB962C8B-B14F-4D97-AF65-F5344CB8AC3E}">
        <p14:creationId xmlns:p14="http://schemas.microsoft.com/office/powerpoint/2010/main" val="3236631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图中</a:t>
            </a:r>
            <a:r>
              <a:rPr lang="en-US" altLang="zh-CN"/>
              <a:t>6*6</a:t>
            </a:r>
            <a:r>
              <a:rPr lang="zh-CN" altLang="en-US"/>
              <a:t>的是输入的图片矩阵，可以看到它可视化后左边要比右边偏白一点，那么在白色和黑色中间就有一条垂直的边缘。经过中间的卷积核之后，得到一个</a:t>
            </a:r>
            <a:r>
              <a:rPr lang="en-US" altLang="zh-CN"/>
              <a:t>4*4</a:t>
            </a:r>
            <a:r>
              <a:rPr lang="zh-CN" altLang="en-US"/>
              <a:t>的特征矩阵，这个特征矩阵的可视化图片是中间值白色的，左右两边都是黑色，也就是说我们提取出了输入图片中的垂直边缘。</a:t>
            </a:r>
            <a:endParaRPr lang="en-US" altLang="zh-CN"/>
          </a:p>
        </p:txBody>
      </p:sp>
    </p:spTree>
    <p:extLst>
      <p:ext uri="{BB962C8B-B14F-4D97-AF65-F5344CB8AC3E}">
        <p14:creationId xmlns:p14="http://schemas.microsoft.com/office/powerpoint/2010/main" val="820775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423288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889424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4624316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1647208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0478112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8145644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7131208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323601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9" name="幻灯片图像占位符 1"/>
          <p:cNvSpPr>
            <a:spLocks noGrp="1" noRot="1" noChangeAspect="1"/>
          </p:cNvSpPr>
          <p:nvPr>
            <p:ph type="sldImg"/>
          </p:nvPr>
        </p:nvSpPr>
        <p:spPr>
          <a:xfrm>
            <a:off x="381000" y="685800"/>
            <a:ext cx="6096000" cy="3429000"/>
          </a:xfrm>
        </p:spPr>
      </p:sp>
      <p:sp>
        <p:nvSpPr>
          <p:cNvPr id="1048600"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pPr>
            <a:r>
              <a:rPr lang="zh-CN" altLang="en-US" dirty="0"/>
              <a:t>感受野主要是指听觉系统、本体感觉系统和视觉系统中神经元的一些性质。</a:t>
            </a:r>
          </a:p>
          <a:p>
            <a:endParaRPr lang="zh-CN" altLang="en-US" dirty="0"/>
          </a:p>
        </p:txBody>
      </p:sp>
      <p:sp>
        <p:nvSpPr>
          <p:cNvPr id="1048601" name="灯片编号占位符 3"/>
          <p:cNvSpPr>
            <a:spLocks noGrp="1"/>
          </p:cNvSpPr>
          <p:nvPr>
            <p:ph type="sldNum" sz="quarter" idx="10"/>
          </p:nvPr>
        </p:nvSpPr>
        <p:spPr/>
        <p:txBody>
          <a:bodyPr/>
          <a:lstStyle/>
          <a:p>
            <a:fld id="{B4C119E0-CEE4-4FF8-83B2-DC856A2C17CC}" type="slidenum">
              <a:rPr lang="en-US" altLang="zh-CN" smtClean="0"/>
              <a:t>3</a:t>
            </a:fld>
            <a:endParaRPr lang="en-US" altLang="zh-CN"/>
          </a:p>
        </p:txBody>
      </p:sp>
    </p:spTree>
    <p:extLst>
      <p:ext uri="{BB962C8B-B14F-4D97-AF65-F5344CB8AC3E}">
        <p14:creationId xmlns:p14="http://schemas.microsoft.com/office/powerpoint/2010/main" val="2178256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2629918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6628596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0936361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594565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9921552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8372971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2409328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9558945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8370474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291833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Torsten Wisesel（左）和David H. Hubel（右）。因其在视觉系统中信息处理方面的杰出贡献，两人于1981年获得诺贝尔生理学或医学奖。</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7976886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4582499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698842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8842924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2892100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6550243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2" name="幻灯片图像占位符 1"/>
          <p:cNvSpPr>
            <a:spLocks noGrp="1" noRot="1" noChangeAspect="1"/>
          </p:cNvSpPr>
          <p:nvPr>
            <p:ph type="sldImg"/>
          </p:nvPr>
        </p:nvSpPr>
        <p:spPr>
          <a:xfrm>
            <a:off x="381000" y="685800"/>
            <a:ext cx="6096000" cy="3429000"/>
          </a:xfrm>
        </p:spPr>
      </p:sp>
      <p:sp>
        <p:nvSpPr>
          <p:cNvPr id="1048683" name="备注占位符 2"/>
          <p:cNvSpPr>
            <a:spLocks noGrp="1"/>
          </p:cNvSpPr>
          <p:nvPr>
            <p:ph type="body" idx="1"/>
          </p:nvPr>
        </p:nvSpPr>
        <p:spPr/>
        <p:txBody>
          <a:bodyPr/>
          <a:lstStyle/>
          <a:p>
            <a:r>
              <a:rPr lang="zh-CN" altLang="en-US" dirty="0"/>
              <a:t>输入层：输入图像大小为 </a:t>
            </a:r>
            <a:r>
              <a:rPr lang="en-US" altLang="zh-CN" dirty="0"/>
              <a:t>32 × 32 = 1024</a:t>
            </a:r>
            <a:r>
              <a:rPr lang="zh-CN" altLang="en-US" dirty="0"/>
              <a:t>。</a:t>
            </a:r>
          </a:p>
          <a:p>
            <a:r>
              <a:rPr lang="en-US" altLang="zh-CN" dirty="0"/>
              <a:t>C1 </a:t>
            </a:r>
            <a:r>
              <a:rPr lang="zh-CN" altLang="en-US" dirty="0"/>
              <a:t>层：这一层是卷积层。滤波器的大小是 </a:t>
            </a:r>
            <a:r>
              <a:rPr lang="en-US" altLang="zh-CN" dirty="0"/>
              <a:t>5×5 = 25</a:t>
            </a:r>
            <a:r>
              <a:rPr lang="zh-CN" altLang="en-US" dirty="0"/>
              <a:t>，共有 </a:t>
            </a:r>
            <a:r>
              <a:rPr lang="en-US" altLang="zh-CN" dirty="0"/>
              <a:t>6 </a:t>
            </a:r>
            <a:r>
              <a:rPr lang="zh-CN" altLang="en-US" dirty="0"/>
              <a:t>个滤</a:t>
            </a:r>
          </a:p>
          <a:p>
            <a:r>
              <a:rPr lang="zh-CN" altLang="en-US" dirty="0"/>
              <a:t>波器。得到 </a:t>
            </a:r>
            <a:r>
              <a:rPr lang="en-US" altLang="zh-CN" dirty="0"/>
              <a:t>6 </a:t>
            </a:r>
            <a:r>
              <a:rPr lang="zh-CN" altLang="en-US" dirty="0"/>
              <a:t>组大小为 </a:t>
            </a:r>
            <a:r>
              <a:rPr lang="en-US" altLang="zh-CN" dirty="0"/>
              <a:t>28 × 28 = 784 </a:t>
            </a:r>
            <a:r>
              <a:rPr lang="zh-CN" altLang="en-US" dirty="0"/>
              <a:t>的特征映射。因此，</a:t>
            </a:r>
            <a:r>
              <a:rPr lang="en-US" altLang="zh-CN" dirty="0"/>
              <a:t>C1 </a:t>
            </a:r>
            <a:r>
              <a:rPr lang="zh-CN" altLang="en-US" dirty="0"/>
              <a:t>层的</a:t>
            </a:r>
          </a:p>
          <a:p>
            <a:r>
              <a:rPr lang="zh-CN" altLang="en-US" dirty="0"/>
              <a:t>神经元个数为 </a:t>
            </a:r>
            <a:r>
              <a:rPr lang="en-US" altLang="zh-CN" dirty="0"/>
              <a:t>6 × 784 = 4,704</a:t>
            </a:r>
            <a:r>
              <a:rPr lang="zh-CN" altLang="en-US" dirty="0"/>
              <a:t>。可训练参数个数为</a:t>
            </a:r>
          </a:p>
          <a:p>
            <a:r>
              <a:rPr lang="en-US" altLang="zh-CN" dirty="0"/>
              <a:t>6 × 25 + 6 = 156</a:t>
            </a:r>
            <a:r>
              <a:rPr lang="zh-CN" altLang="en-US" dirty="0"/>
              <a:t>。连接数为 </a:t>
            </a:r>
            <a:r>
              <a:rPr lang="en-US" altLang="zh-CN" dirty="0"/>
              <a:t>156 × 784 = 122,304</a:t>
            </a:r>
            <a:r>
              <a:rPr lang="zh-CN" altLang="en-US" dirty="0"/>
              <a:t>（包括偏置在内，</a:t>
            </a:r>
          </a:p>
          <a:p>
            <a:r>
              <a:rPr lang="zh-CN" altLang="en-US" dirty="0"/>
              <a:t>下同）。</a:t>
            </a:r>
            <a:endParaRPr lang="en-US" altLang="zh-CN" dirty="0"/>
          </a:p>
          <a:p>
            <a:r>
              <a:rPr lang="en-US" altLang="zh-CN" dirty="0"/>
              <a:t>S2 </a:t>
            </a:r>
            <a:r>
              <a:rPr lang="zh-CN" altLang="en-US" dirty="0"/>
              <a:t>层：这一层为子采样层。由 </a:t>
            </a:r>
            <a:r>
              <a:rPr lang="en-US" altLang="zh-CN" dirty="0"/>
              <a:t>C1 </a:t>
            </a:r>
            <a:r>
              <a:rPr lang="zh-CN" altLang="en-US" dirty="0"/>
              <a:t>层每组特征映射中的 </a:t>
            </a:r>
            <a:r>
              <a:rPr lang="en-US" altLang="zh-CN" dirty="0"/>
              <a:t>2 × 2 </a:t>
            </a:r>
            <a:r>
              <a:rPr lang="zh-CN" altLang="en-US" dirty="0"/>
              <a:t>邻域</a:t>
            </a:r>
          </a:p>
          <a:p>
            <a:r>
              <a:rPr lang="zh-CN" altLang="en-US" dirty="0"/>
              <a:t>点次采样为 </a:t>
            </a:r>
            <a:r>
              <a:rPr lang="en-US" altLang="zh-CN" dirty="0"/>
              <a:t>1 </a:t>
            </a:r>
            <a:r>
              <a:rPr lang="zh-CN" altLang="en-US" dirty="0"/>
              <a:t>个点，也就是 </a:t>
            </a:r>
            <a:r>
              <a:rPr lang="en-US" altLang="zh-CN" dirty="0"/>
              <a:t>4 </a:t>
            </a:r>
            <a:r>
              <a:rPr lang="zh-CN" altLang="en-US" dirty="0"/>
              <a:t>个数的平均。</a:t>
            </a:r>
          </a:p>
        </p:txBody>
      </p:sp>
      <p:sp>
        <p:nvSpPr>
          <p:cNvPr id="1048684" name="灯片编号占位符 3"/>
          <p:cNvSpPr>
            <a:spLocks noGrp="1"/>
          </p:cNvSpPr>
          <p:nvPr>
            <p:ph type="sldNum" sz="quarter" idx="10"/>
          </p:nvPr>
        </p:nvSpPr>
        <p:spPr/>
        <p:txBody>
          <a:bodyPr/>
          <a:lstStyle/>
          <a:p>
            <a:fld id="{B4C119E0-CEE4-4FF8-83B2-DC856A2C17CC}" type="slidenum">
              <a:rPr lang="en-US" altLang="zh-CN" smtClean="0"/>
              <a:t>52</a:t>
            </a:fld>
            <a:endParaRPr lang="en-US" altLang="zh-CN"/>
          </a:p>
        </p:txBody>
      </p:sp>
    </p:spTree>
    <p:extLst>
      <p:ext uri="{BB962C8B-B14F-4D97-AF65-F5344CB8AC3E}">
        <p14:creationId xmlns:p14="http://schemas.microsoft.com/office/powerpoint/2010/main" val="39958053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2772482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7838055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608970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0902125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073045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705223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6420936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0255149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这个网络画了上下两个分支，实际是作者使用了两个</a:t>
            </a:r>
            <a:r>
              <a:rPr lang="en-US" altLang="zh-CN"/>
              <a:t>GPU</a:t>
            </a:r>
            <a:r>
              <a:rPr lang="zh-CN" altLang="en-US"/>
              <a:t>训练，所以上下两个分支的结构都是一样的。</a:t>
            </a:r>
          </a:p>
        </p:txBody>
      </p:sp>
    </p:spTree>
    <p:extLst>
      <p:ext uri="{BB962C8B-B14F-4D97-AF65-F5344CB8AC3E}">
        <p14:creationId xmlns:p14="http://schemas.microsoft.com/office/powerpoint/2010/main" val="9919511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3290686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9824991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7084666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9" name="幻灯片图像占位符 1"/>
          <p:cNvSpPr>
            <a:spLocks noGrp="1" noRot="1" noChangeAspect="1"/>
          </p:cNvSpPr>
          <p:nvPr>
            <p:ph type="sldImg"/>
          </p:nvPr>
        </p:nvSpPr>
        <p:spPr>
          <a:xfrm>
            <a:off x="381000" y="685800"/>
            <a:ext cx="6096000" cy="3429000"/>
          </a:xfrm>
        </p:spPr>
      </p:sp>
      <p:sp>
        <p:nvSpPr>
          <p:cNvPr id="1048720"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Example filters learned by </a:t>
            </a:r>
            <a:r>
              <a:rPr lang="en-US" altLang="zh-CN" sz="1200" b="0" i="0" kern="1200" dirty="0" err="1">
                <a:solidFill>
                  <a:schemeClr val="tx1"/>
                </a:solidFill>
                <a:effectLst/>
                <a:latin typeface="+mn-lt"/>
                <a:ea typeface="+mn-ea"/>
                <a:cs typeface="+mn-cs"/>
              </a:rPr>
              <a:t>Krizhevsky</a:t>
            </a:r>
            <a:r>
              <a:rPr lang="en-US" altLang="zh-CN" sz="1200" b="0" i="0" kern="1200" dirty="0">
                <a:solidFill>
                  <a:schemeClr val="tx1"/>
                </a:solidFill>
                <a:effectLst/>
                <a:latin typeface="+mn-lt"/>
                <a:ea typeface="+mn-ea"/>
                <a:cs typeface="+mn-cs"/>
              </a:rPr>
              <a:t> et al. Each of the 96 filters shown here is of size [11x11x3], and each one is shared by the 55*55 neurons in one depth slice. Notice that the parameter sharing assumption is relatively reasonable: If detecting a horizontal edge is important at some location in the image, it should intuitively be useful at some other location as well due to the translationally-invariant structure of images. There is therefore no need to relearn to detect a horizontal edge at every one of the 55*55 distinct locations in the </a:t>
            </a:r>
            <a:r>
              <a:rPr lang="en-US" altLang="zh-CN" sz="1200" b="0" i="0" kern="1200" dirty="0" err="1">
                <a:solidFill>
                  <a:schemeClr val="tx1"/>
                </a:solidFill>
                <a:effectLst/>
                <a:latin typeface="+mn-lt"/>
                <a:ea typeface="+mn-ea"/>
                <a:cs typeface="+mn-cs"/>
              </a:rPr>
              <a:t>Conv</a:t>
            </a:r>
            <a:r>
              <a:rPr lang="en-US" altLang="zh-CN" sz="1200" b="0" i="0" kern="1200" dirty="0">
                <a:solidFill>
                  <a:schemeClr val="tx1"/>
                </a:solidFill>
                <a:effectLst/>
                <a:latin typeface="+mn-lt"/>
                <a:ea typeface="+mn-ea"/>
                <a:cs typeface="+mn-cs"/>
              </a:rPr>
              <a:t> layer output volume.</a:t>
            </a:r>
            <a:endParaRPr lang="zh-CN" altLang="en-US" dirty="0"/>
          </a:p>
        </p:txBody>
      </p:sp>
      <p:sp>
        <p:nvSpPr>
          <p:cNvPr id="1048721" name="灯片编号占位符 3"/>
          <p:cNvSpPr>
            <a:spLocks noGrp="1"/>
          </p:cNvSpPr>
          <p:nvPr>
            <p:ph type="sldNum" sz="quarter" idx="10"/>
          </p:nvPr>
        </p:nvSpPr>
        <p:spPr/>
        <p:txBody>
          <a:bodyPr/>
          <a:lstStyle/>
          <a:p>
            <a:fld id="{B4C119E0-CEE4-4FF8-83B2-DC856A2C17CC}" type="slidenum">
              <a:rPr lang="en-US" altLang="zh-CN" smtClean="0"/>
              <a:t>73</a:t>
            </a:fld>
            <a:endParaRPr lang="en-US" altLang="zh-CN"/>
          </a:p>
        </p:txBody>
      </p:sp>
    </p:spTree>
    <p:extLst>
      <p:ext uri="{BB962C8B-B14F-4D97-AF65-F5344CB8AC3E}">
        <p14:creationId xmlns:p14="http://schemas.microsoft.com/office/powerpoint/2010/main" val="1986419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238388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0953192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3927429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1998280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1123339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4979654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2650860B-51E4-466D-B65F-97EB7C7756BD}" type="slidenum">
              <a:rPr lang="zh-CN" altLang="en-US" smtClean="0"/>
              <a:t>81</a:t>
            </a:fld>
            <a:endParaRPr lang="zh-CN" altLang="en-US"/>
          </a:p>
        </p:txBody>
      </p:sp>
    </p:spTree>
    <p:extLst>
      <p:ext uri="{BB962C8B-B14F-4D97-AF65-F5344CB8AC3E}">
        <p14:creationId xmlns:p14="http://schemas.microsoft.com/office/powerpoint/2010/main" val="28601348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50860B-51E4-466D-B65F-97EB7C7756BD}" type="slidenum">
              <a:rPr lang="zh-CN" altLang="en-US" smtClean="0"/>
              <a:t>82</a:t>
            </a:fld>
            <a:endParaRPr lang="zh-CN" altLang="en-US"/>
          </a:p>
        </p:txBody>
      </p:sp>
    </p:spTree>
    <p:extLst>
      <p:ext uri="{BB962C8B-B14F-4D97-AF65-F5344CB8AC3E}">
        <p14:creationId xmlns:p14="http://schemas.microsoft.com/office/powerpoint/2010/main" val="8675429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50860B-51E4-466D-B65F-97EB7C7756BD}" type="slidenum">
              <a:rPr lang="zh-CN" altLang="en-US" smtClean="0"/>
              <a:t>83</a:t>
            </a:fld>
            <a:endParaRPr lang="zh-CN" altLang="en-US"/>
          </a:p>
        </p:txBody>
      </p:sp>
    </p:spTree>
    <p:extLst>
      <p:ext uri="{BB962C8B-B14F-4D97-AF65-F5344CB8AC3E}">
        <p14:creationId xmlns:p14="http://schemas.microsoft.com/office/powerpoint/2010/main" val="36447477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主要目的是减轻模型的复杂度</a:t>
            </a:r>
          </a:p>
        </p:txBody>
      </p:sp>
      <p:sp>
        <p:nvSpPr>
          <p:cNvPr id="4" name="灯片编号占位符 3"/>
          <p:cNvSpPr>
            <a:spLocks noGrp="1"/>
          </p:cNvSpPr>
          <p:nvPr>
            <p:ph type="sldNum" sz="quarter" idx="10"/>
          </p:nvPr>
        </p:nvSpPr>
        <p:spPr/>
        <p:txBody>
          <a:bodyPr/>
          <a:lstStyle/>
          <a:p>
            <a:fld id="{2650860B-51E4-466D-B65F-97EB7C7756BD}" type="slidenum">
              <a:rPr lang="zh-CN" altLang="en-US" smtClean="0"/>
              <a:t>89</a:t>
            </a:fld>
            <a:endParaRPr lang="zh-CN" altLang="en-US"/>
          </a:p>
        </p:txBody>
      </p:sp>
    </p:spTree>
    <p:extLst>
      <p:ext uri="{BB962C8B-B14F-4D97-AF65-F5344CB8AC3E}">
        <p14:creationId xmlns:p14="http://schemas.microsoft.com/office/powerpoint/2010/main" val="2988693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4" name="幻灯片图像占位符 1"/>
          <p:cNvSpPr>
            <a:spLocks noGrp="1" noRot="1" noChangeAspect="1"/>
          </p:cNvSpPr>
          <p:nvPr>
            <p:ph type="sldImg"/>
          </p:nvPr>
        </p:nvSpPr>
        <p:spPr>
          <a:xfrm>
            <a:off x="381000" y="685800"/>
            <a:ext cx="6096000" cy="3429000"/>
          </a:xfrm>
        </p:spPr>
      </p:sp>
      <p:sp>
        <p:nvSpPr>
          <p:cNvPr id="1048605" name="备注占位符 2"/>
          <p:cNvSpPr>
            <a:spLocks noGrp="1"/>
          </p:cNvSpPr>
          <p:nvPr>
            <p:ph type="body" idx="1"/>
          </p:nvPr>
        </p:nvSpPr>
        <p:spPr/>
        <p:txBody>
          <a:bodyPr/>
          <a:lstStyle/>
          <a:p>
            <a:r>
              <a:rPr lang="zh-CN" altLang="en-US" dirty="0"/>
              <a:t>这些特性使得卷积神经网络具有一定程度上的平移、缩放和扭曲不变性。</a:t>
            </a:r>
          </a:p>
        </p:txBody>
      </p:sp>
      <p:sp>
        <p:nvSpPr>
          <p:cNvPr id="1048606" name="灯片编号占位符 3"/>
          <p:cNvSpPr>
            <a:spLocks noGrp="1"/>
          </p:cNvSpPr>
          <p:nvPr>
            <p:ph type="sldNum" sz="quarter" idx="10"/>
          </p:nvPr>
        </p:nvSpPr>
        <p:spPr/>
        <p:txBody>
          <a:bodyPr/>
          <a:lstStyle/>
          <a:p>
            <a:fld id="{B4C119E0-CEE4-4FF8-83B2-DC856A2C17CC}" type="slidenum">
              <a:rPr lang="en-US" altLang="zh-CN" smtClean="0"/>
              <a:t>8</a:t>
            </a:fld>
            <a:endParaRPr lang="en-US" altLang="zh-CN"/>
          </a:p>
        </p:txBody>
      </p:sp>
    </p:spTree>
    <p:extLst>
      <p:ext uri="{BB962C8B-B14F-4D97-AF65-F5344CB8AC3E}">
        <p14:creationId xmlns:p14="http://schemas.microsoft.com/office/powerpoint/2010/main" val="13848470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右边的损失函数中的</a:t>
            </a:r>
            <a:r>
              <a:rPr lang="en-US" altLang="zh-CN" dirty="0"/>
              <a:t>10000</a:t>
            </a:r>
            <a:r>
              <a:rPr lang="zh-CN" altLang="en-US" dirty="0"/>
              <a:t>只是用表示一个大值。现在如果要最小化新的损失值就必须要</a:t>
            </a:r>
            <a:r>
              <a:rPr lang="en-US" altLang="zh-CN" dirty="0"/>
              <a:t>w3,w4</a:t>
            </a:r>
            <a:r>
              <a:rPr lang="zh-CN" altLang="en-US" dirty="0"/>
              <a:t>尽可能小，由于</a:t>
            </a:r>
            <a:r>
              <a:rPr lang="en-US" altLang="zh-CN" dirty="0"/>
              <a:t>w3</a:t>
            </a:r>
            <a:r>
              <a:rPr lang="zh-CN" altLang="en-US" dirty="0"/>
              <a:t>，</a:t>
            </a:r>
            <a:r>
              <a:rPr lang="en-US" altLang="zh-CN" dirty="0"/>
              <a:t>w4</a:t>
            </a:r>
            <a:r>
              <a:rPr lang="zh-CN" altLang="en-US" dirty="0"/>
              <a:t>前的系数很大，所以要最小化新的损失函数时</a:t>
            </a:r>
            <a:r>
              <a:rPr lang="en-US" altLang="zh-CN" dirty="0"/>
              <a:t>w3,w4</a:t>
            </a:r>
            <a:r>
              <a:rPr lang="zh-CN" altLang="en-US" dirty="0"/>
              <a:t>也会接近于</a:t>
            </a:r>
            <a:r>
              <a:rPr lang="en-US" altLang="zh-CN" dirty="0"/>
              <a:t>0</a:t>
            </a:r>
            <a:r>
              <a:rPr lang="zh-CN" altLang="en-US" dirty="0"/>
              <a:t>，就像忽略</a:t>
            </a:r>
            <a:r>
              <a:rPr lang="en-US" altLang="zh-CN" dirty="0"/>
              <a:t>w3</a:t>
            </a:r>
            <a:r>
              <a:rPr lang="zh-CN" altLang="en-US" dirty="0"/>
              <a:t>，</a:t>
            </a:r>
            <a:r>
              <a:rPr lang="en-US" altLang="zh-CN" dirty="0"/>
              <a:t>w4</a:t>
            </a:r>
            <a:r>
              <a:rPr lang="zh-CN" altLang="en-US" dirty="0"/>
              <a:t>一样</a:t>
            </a:r>
          </a:p>
        </p:txBody>
      </p:sp>
      <p:sp>
        <p:nvSpPr>
          <p:cNvPr id="4" name="灯片编号占位符 3"/>
          <p:cNvSpPr>
            <a:spLocks noGrp="1"/>
          </p:cNvSpPr>
          <p:nvPr>
            <p:ph type="sldNum" sz="quarter" idx="10"/>
          </p:nvPr>
        </p:nvSpPr>
        <p:spPr/>
        <p:txBody>
          <a:bodyPr/>
          <a:lstStyle/>
          <a:p>
            <a:fld id="{2650860B-51E4-466D-B65F-97EB7C7756BD}" type="slidenum">
              <a:rPr lang="zh-CN" altLang="en-US" smtClean="0"/>
              <a:t>90</a:t>
            </a:fld>
            <a:endParaRPr lang="zh-CN" altLang="en-US"/>
          </a:p>
        </p:txBody>
      </p:sp>
    </p:spTree>
    <p:extLst>
      <p:ext uri="{BB962C8B-B14F-4D97-AF65-F5344CB8AC3E}">
        <p14:creationId xmlns:p14="http://schemas.microsoft.com/office/powerpoint/2010/main" val="31210611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微软雅黑" panose="020B0503020204020204" pitchFamily="34" charset="-122"/>
                <a:ea typeface="微软雅黑" panose="020B0503020204020204" pitchFamily="34" charset="-122"/>
              </a:rPr>
              <a:t>在训练过程中按一定比例</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比例参数可设置</a:t>
            </a:r>
            <a:r>
              <a:rPr lang="en-US" altLang="zh-CN" sz="1200" dirty="0">
                <a:latin typeface="微软雅黑" panose="020B0503020204020204" pitchFamily="34" charset="-122"/>
                <a:ea typeface="微软雅黑" panose="020B0503020204020204" pitchFamily="34" charset="-122"/>
              </a:rPr>
              <a:t>)</a:t>
            </a:r>
            <a:r>
              <a:rPr lang="zh-CN" altLang="en-US" sz="1200" b="1" dirty="0">
                <a:solidFill>
                  <a:srgbClr val="333399"/>
                </a:solidFill>
                <a:latin typeface="微软雅黑" panose="020B0503020204020204" pitchFamily="34" charset="-122"/>
                <a:ea typeface="微软雅黑" panose="020B0503020204020204" pitchFamily="34" charset="-122"/>
              </a:rPr>
              <a:t>随机忽略或屏蔽一些神经元</a:t>
            </a:r>
            <a:r>
              <a:rPr lang="zh-CN" altLang="en-US" sz="1200" dirty="0">
                <a:latin typeface="微软雅黑" panose="020B0503020204020204" pitchFamily="34" charset="-122"/>
                <a:ea typeface="微软雅黑" panose="020B0503020204020204" pitchFamily="34" charset="-122"/>
              </a:rPr>
              <a:t>。这些神经元会被随机</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抛弃</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也就是说，他们在正向传播过程中对于下游神经元的贡献效果暂时消失了，反向传播时该神经元也不会有任何权重的更新</a:t>
            </a:r>
            <a:endParaRPr lang="zh-CN" altLang="en-US" dirty="0"/>
          </a:p>
        </p:txBody>
      </p:sp>
      <p:sp>
        <p:nvSpPr>
          <p:cNvPr id="4" name="灯片编号占位符 3"/>
          <p:cNvSpPr>
            <a:spLocks noGrp="1"/>
          </p:cNvSpPr>
          <p:nvPr>
            <p:ph type="sldNum" sz="quarter" idx="10"/>
          </p:nvPr>
        </p:nvSpPr>
        <p:spPr/>
        <p:txBody>
          <a:bodyPr/>
          <a:lstStyle/>
          <a:p>
            <a:fld id="{2650860B-51E4-466D-B65F-97EB7C7756BD}" type="slidenum">
              <a:rPr lang="zh-CN" altLang="en-US" smtClean="0"/>
              <a:t>93</a:t>
            </a:fld>
            <a:endParaRPr lang="zh-CN" altLang="en-US"/>
          </a:p>
        </p:txBody>
      </p:sp>
    </p:spTree>
    <p:extLst>
      <p:ext uri="{BB962C8B-B14F-4D97-AF65-F5344CB8AC3E}">
        <p14:creationId xmlns:p14="http://schemas.microsoft.com/office/powerpoint/2010/main" val="17973303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我们在图像预处理过程中通常会对图像进行标准化处理，这样能够加速网络的收敛，如下图所示，对于Conv1来说输入的就是满足某一分布的特征矩阵，但对于Conv2而言输入的feature map就不一定满足某一分布规律了（注意这里所说满足某一分布规律并不是指某一个feature map的数据要满足分布规律，理论上是指整个训练样本集所对应feature map的数据要满足分布规律）。而我们Batch Normalization的目的就是使我们的feature map满足均值为0，方差为1的分布规律。</a:t>
            </a:r>
          </a:p>
          <a:p>
            <a:endParaRPr lang="zh-CN" altLang="en-US" dirty="0"/>
          </a:p>
        </p:txBody>
      </p:sp>
      <p:sp>
        <p:nvSpPr>
          <p:cNvPr id="4" name="灯片编号占位符 3"/>
          <p:cNvSpPr>
            <a:spLocks noGrp="1"/>
          </p:cNvSpPr>
          <p:nvPr>
            <p:ph type="sldNum" sz="quarter" idx="10"/>
          </p:nvPr>
        </p:nvSpPr>
        <p:spPr/>
        <p:txBody>
          <a:bodyPr/>
          <a:lstStyle/>
          <a:p>
            <a:fld id="{2650860B-51E4-466D-B65F-97EB7C7756BD}" type="slidenum">
              <a:rPr lang="zh-CN" altLang="en-US" smtClean="0"/>
              <a:t>95</a:t>
            </a:fld>
            <a:endParaRPr lang="zh-CN" altLang="en-US"/>
          </a:p>
        </p:txBody>
      </p:sp>
    </p:spTree>
    <p:extLst>
      <p:ext uri="{BB962C8B-B14F-4D97-AF65-F5344CB8AC3E}">
        <p14:creationId xmlns:p14="http://schemas.microsoft.com/office/powerpoint/2010/main" val="27180487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我们在图像预处理过程中通常会对图像进行标准化处理，这样能够加速网络的收敛，如下图所示，对于Conv1来说输入的就是满足某一分布的特征矩阵，但对于Conv2而言输入的feature map就不一定满足某一分布规律了（注意这里所说满足某一分布规律并不是指某一个feature map的数据要满足分布规律，理论上是指整个训练样本集所对应feature map的数据要满足分布规律）。而我们Batch Normalization的目的就是使我们的feature map满足均值为0，方差为1的分布规律。</a:t>
            </a:r>
          </a:p>
          <a:p>
            <a:endParaRPr lang="zh-CN" altLang="en-US" dirty="0"/>
          </a:p>
        </p:txBody>
      </p:sp>
      <p:sp>
        <p:nvSpPr>
          <p:cNvPr id="4" name="灯片编号占位符 3"/>
          <p:cNvSpPr>
            <a:spLocks noGrp="1"/>
          </p:cNvSpPr>
          <p:nvPr>
            <p:ph type="sldNum" sz="quarter" idx="10"/>
          </p:nvPr>
        </p:nvSpPr>
        <p:spPr/>
        <p:txBody>
          <a:bodyPr/>
          <a:lstStyle/>
          <a:p>
            <a:fld id="{2650860B-51E4-466D-B65F-97EB7C7756BD}" type="slidenum">
              <a:rPr lang="zh-CN" altLang="en-US" smtClean="0"/>
              <a:t>96</a:t>
            </a:fld>
            <a:endParaRPr lang="zh-CN" altLang="en-US"/>
          </a:p>
        </p:txBody>
      </p:sp>
    </p:spTree>
    <p:extLst>
      <p:ext uri="{BB962C8B-B14F-4D97-AF65-F5344CB8AC3E}">
        <p14:creationId xmlns:p14="http://schemas.microsoft.com/office/powerpoint/2010/main" val="39624092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上图展示了一个</a:t>
            </a:r>
            <a:r>
              <a:rPr lang="en-US" altLang="zh-CN" dirty="0"/>
              <a:t>batch size</a:t>
            </a:r>
            <a:r>
              <a:rPr lang="zh-CN" altLang="en-US" dirty="0"/>
              <a:t>为</a:t>
            </a:r>
            <a:r>
              <a:rPr lang="en-US" altLang="zh-CN" dirty="0"/>
              <a:t>2</a:t>
            </a:r>
            <a:r>
              <a:rPr lang="zh-CN" altLang="en-US" dirty="0"/>
              <a:t>（两张图片）的</a:t>
            </a:r>
            <a:r>
              <a:rPr lang="en-US" altLang="zh-CN" dirty="0"/>
              <a:t>Batch Normalization</a:t>
            </a:r>
            <a:r>
              <a:rPr lang="zh-CN" altLang="en-US" dirty="0"/>
              <a:t>的计算过程，假设</a:t>
            </a:r>
            <a:r>
              <a:rPr lang="en-US" altLang="zh-CN" dirty="0"/>
              <a:t>feature1</a:t>
            </a:r>
            <a:r>
              <a:rPr lang="zh-CN" altLang="en-US" dirty="0"/>
              <a:t>、</a:t>
            </a:r>
            <a:r>
              <a:rPr lang="en-US" altLang="zh-CN" dirty="0"/>
              <a:t>feature2</a:t>
            </a:r>
            <a:r>
              <a:rPr lang="zh-CN" altLang="en-US" dirty="0"/>
              <a:t>分别是由</a:t>
            </a:r>
            <a:r>
              <a:rPr lang="en-US" altLang="zh-CN" dirty="0"/>
              <a:t>image1</a:t>
            </a:r>
            <a:r>
              <a:rPr lang="zh-CN" altLang="en-US" dirty="0"/>
              <a:t>、</a:t>
            </a:r>
            <a:r>
              <a:rPr lang="en-US" altLang="zh-CN" dirty="0"/>
              <a:t>image2</a:t>
            </a:r>
            <a:r>
              <a:rPr lang="zh-CN" altLang="en-US" dirty="0"/>
              <a:t>经过一系列卷积池化后得到的特征矩阵，</a:t>
            </a:r>
            <a:r>
              <a:rPr lang="en-US" altLang="zh-CN" dirty="0"/>
              <a:t>feature</a:t>
            </a:r>
            <a:r>
              <a:rPr lang="zh-CN" altLang="en-US" dirty="0"/>
              <a:t>的</a:t>
            </a:r>
            <a:r>
              <a:rPr lang="en-US" altLang="zh-CN" dirty="0"/>
              <a:t>channel</a:t>
            </a:r>
            <a:r>
              <a:rPr lang="zh-CN" altLang="en-US" dirty="0"/>
              <a:t>为</a:t>
            </a:r>
            <a:r>
              <a:rPr lang="en-US" altLang="zh-CN" dirty="0"/>
              <a:t>2</a:t>
            </a:r>
            <a:r>
              <a:rPr lang="zh-CN" altLang="en-US" dirty="0"/>
              <a:t>，那么代表该</a:t>
            </a:r>
            <a:r>
              <a:rPr lang="en-US" altLang="zh-CN" dirty="0"/>
              <a:t>batch</a:t>
            </a:r>
            <a:r>
              <a:rPr lang="zh-CN" altLang="en-US" dirty="0"/>
              <a:t>的所有</a:t>
            </a:r>
            <a:r>
              <a:rPr lang="en-US" altLang="zh-CN" dirty="0"/>
              <a:t>feature</a:t>
            </a:r>
            <a:r>
              <a:rPr lang="zh-CN" altLang="en-US" dirty="0"/>
              <a:t>的</a:t>
            </a:r>
            <a:r>
              <a:rPr lang="en-US" altLang="zh-CN" dirty="0"/>
              <a:t>channel1</a:t>
            </a:r>
            <a:r>
              <a:rPr lang="zh-CN" altLang="en-US" dirty="0"/>
              <a:t>的数据，同理代表该</a:t>
            </a:r>
            <a:r>
              <a:rPr lang="en-US" altLang="zh-CN" dirty="0"/>
              <a:t>batch</a:t>
            </a:r>
            <a:r>
              <a:rPr lang="zh-CN" altLang="en-US" dirty="0"/>
              <a:t>的所有</a:t>
            </a:r>
            <a:r>
              <a:rPr lang="en-US" altLang="zh-CN" dirty="0"/>
              <a:t>feature</a:t>
            </a:r>
            <a:r>
              <a:rPr lang="zh-CN" altLang="en-US" dirty="0"/>
              <a:t>的</a:t>
            </a:r>
            <a:r>
              <a:rPr lang="en-US" altLang="zh-CN" dirty="0"/>
              <a:t>channel2</a:t>
            </a:r>
            <a:r>
              <a:rPr lang="zh-CN" altLang="en-US" dirty="0"/>
              <a:t>的数据</a:t>
            </a:r>
          </a:p>
          <a:p>
            <a:r>
              <a:rPr lang="zh-CN" altLang="en-US" dirty="0"/>
              <a:t>让</a:t>
            </a:r>
            <a:r>
              <a:rPr lang="en-US" altLang="zh-CN" dirty="0"/>
              <a:t>feature map</a:t>
            </a:r>
            <a:r>
              <a:rPr lang="zh-CN" altLang="en-US" dirty="0"/>
              <a:t>满足某一分布规律，理论上是指整个训练样本集所对应</a:t>
            </a:r>
            <a:r>
              <a:rPr lang="en-US" altLang="zh-CN" dirty="0"/>
              <a:t>feature map</a:t>
            </a:r>
            <a:r>
              <a:rPr lang="zh-CN" altLang="en-US" dirty="0"/>
              <a:t>的数据要满足分布规律，也就是说要计算出整个训练集的</a:t>
            </a:r>
            <a:r>
              <a:rPr lang="en-US" altLang="zh-CN" dirty="0"/>
              <a:t>feature map</a:t>
            </a:r>
            <a:r>
              <a:rPr lang="zh-CN" altLang="en-US" dirty="0"/>
              <a:t>然后在进行标准化处理，对于一个大型的数据集明显是不可能的，所以论文中说的是</a:t>
            </a:r>
            <a:r>
              <a:rPr lang="en-US" altLang="zh-CN" dirty="0"/>
              <a:t>Batch Normalization</a:t>
            </a:r>
            <a:r>
              <a:rPr lang="zh-CN" altLang="en-US" dirty="0"/>
              <a:t>，也就是我们计算一个</a:t>
            </a:r>
            <a:r>
              <a:rPr lang="en-US" altLang="zh-CN" dirty="0"/>
              <a:t>Batch</a:t>
            </a:r>
            <a:r>
              <a:rPr lang="zh-CN" altLang="en-US" dirty="0"/>
              <a:t>数据的</a:t>
            </a:r>
            <a:r>
              <a:rPr lang="en-US" altLang="zh-CN" dirty="0"/>
              <a:t>feature map</a:t>
            </a:r>
            <a:r>
              <a:rPr lang="zh-CN" altLang="en-US" dirty="0"/>
              <a:t>然后在进行标准化（</a:t>
            </a:r>
            <a:r>
              <a:rPr lang="en-US" altLang="zh-CN" dirty="0"/>
              <a:t>batch</a:t>
            </a:r>
            <a:r>
              <a:rPr lang="zh-CN" altLang="en-US" dirty="0"/>
              <a:t>越大越接近整个数据集的分布，效果越好</a:t>
            </a:r>
            <a:endParaRPr lang="en-US" altLang="zh-CN" dirty="0"/>
          </a:p>
          <a:p>
            <a:r>
              <a:rPr lang="zh-CN" altLang="en-US" dirty="0"/>
              <a:t>其实原论文中还有</a:t>
            </a:r>
            <a:r>
              <a:rPr lang="en-US" altLang="zh-CN" sz="1200" b="0" i="0" kern="1200" dirty="0">
                <a:solidFill>
                  <a:schemeClr val="tx1"/>
                </a:solidFill>
                <a:effectLst/>
                <a:latin typeface="+mn-lt"/>
                <a:ea typeface="+mn-ea"/>
                <a:cs typeface="+mn-cs"/>
              </a:rPr>
              <a:t>γ</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β</a:t>
            </a:r>
            <a:r>
              <a:rPr lang="zh-CN" altLang="en-US" sz="1200" b="0" i="0" kern="1200" dirty="0">
                <a:solidFill>
                  <a:schemeClr val="tx1"/>
                </a:solidFill>
                <a:effectLst/>
                <a:latin typeface="+mn-lt"/>
                <a:ea typeface="+mn-ea"/>
                <a:cs typeface="+mn-cs"/>
              </a:rPr>
              <a:t>两个参数，他们分别是用来调整数值分布的方差大小和调节数值均值的位置。这两个参数是在反向传播过程中学习得到的，</a:t>
            </a:r>
            <a:r>
              <a:rPr lang="en-US" altLang="zh-CN" sz="1200" b="0" i="0" kern="1200" dirty="0">
                <a:solidFill>
                  <a:schemeClr val="tx1"/>
                </a:solidFill>
                <a:effectLst/>
                <a:latin typeface="+mn-lt"/>
                <a:ea typeface="+mn-ea"/>
                <a:cs typeface="+mn-cs"/>
              </a:rPr>
              <a:t>γ</a:t>
            </a:r>
            <a:r>
              <a:rPr lang="zh-CN" altLang="en-US" sz="1200" b="0" i="0" kern="1200" dirty="0">
                <a:solidFill>
                  <a:schemeClr val="tx1"/>
                </a:solidFill>
                <a:effectLst/>
                <a:latin typeface="+mn-lt"/>
                <a:ea typeface="+mn-ea"/>
                <a:cs typeface="+mn-cs"/>
              </a:rPr>
              <a:t>的默认值是</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β</a:t>
            </a:r>
            <a:r>
              <a:rPr lang="zh-CN" altLang="en-US" sz="1200" b="0" i="0" kern="1200" dirty="0">
                <a:solidFill>
                  <a:schemeClr val="tx1"/>
                </a:solidFill>
                <a:effectLst/>
                <a:latin typeface="+mn-lt"/>
                <a:ea typeface="+mn-ea"/>
                <a:cs typeface="+mn-cs"/>
              </a:rPr>
              <a:t>的默认值是</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dirty="0"/>
          </a:p>
        </p:txBody>
      </p:sp>
      <p:sp>
        <p:nvSpPr>
          <p:cNvPr id="4" name="灯片编号占位符 3"/>
          <p:cNvSpPr>
            <a:spLocks noGrp="1"/>
          </p:cNvSpPr>
          <p:nvPr>
            <p:ph type="sldNum" sz="quarter" idx="10"/>
          </p:nvPr>
        </p:nvSpPr>
        <p:spPr/>
        <p:txBody>
          <a:bodyPr/>
          <a:lstStyle/>
          <a:p>
            <a:fld id="{2650860B-51E4-466D-B65F-97EB7C7756BD}" type="slidenum">
              <a:rPr lang="zh-CN" altLang="en-US" smtClean="0"/>
              <a:t>98</a:t>
            </a:fld>
            <a:endParaRPr lang="zh-CN" altLang="en-US"/>
          </a:p>
        </p:txBody>
      </p:sp>
    </p:spTree>
    <p:extLst>
      <p:ext uri="{BB962C8B-B14F-4D97-AF65-F5344CB8AC3E}">
        <p14:creationId xmlns:p14="http://schemas.microsoft.com/office/powerpoint/2010/main" val="961365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9" name="幻灯片图像占位符 1"/>
          <p:cNvSpPr>
            <a:spLocks noGrp="1" noRot="1" noChangeAspect="1"/>
          </p:cNvSpPr>
          <p:nvPr>
            <p:ph type="sldImg"/>
          </p:nvPr>
        </p:nvSpPr>
        <p:spPr>
          <a:xfrm>
            <a:off x="381000" y="685800"/>
            <a:ext cx="6096000" cy="3429000"/>
          </a:xfrm>
        </p:spPr>
      </p:sp>
      <p:sp>
        <p:nvSpPr>
          <p:cNvPr id="1048650" name="备注占位符 2"/>
          <p:cNvSpPr>
            <a:spLocks noGrp="1"/>
          </p:cNvSpPr>
          <p:nvPr>
            <p:ph type="body" idx="1"/>
          </p:nvPr>
        </p:nvSpPr>
        <p:spPr/>
        <p:txBody>
          <a:bodyPr/>
          <a:lstStyle/>
          <a:p>
            <a:r>
              <a:rPr lang="zh-CN" altLang="en-US" dirty="0"/>
              <a:t>画图多个卷积核</a:t>
            </a:r>
          </a:p>
        </p:txBody>
      </p:sp>
      <p:sp>
        <p:nvSpPr>
          <p:cNvPr id="1048651" name="灯片编号占位符 3"/>
          <p:cNvSpPr>
            <a:spLocks noGrp="1"/>
          </p:cNvSpPr>
          <p:nvPr>
            <p:ph type="sldNum" sz="quarter" idx="5"/>
          </p:nvPr>
        </p:nvSpPr>
        <p:spPr/>
        <p:txBody>
          <a:bodyPr/>
          <a:lstStyle/>
          <a:p>
            <a:fld id="{B4C119E0-CEE4-4FF8-83B2-DC856A2C17CC}" type="slidenum">
              <a:rPr lang="en-US" altLang="zh-CN" smtClean="0"/>
              <a:t>13</a:t>
            </a:fld>
            <a:endParaRPr lang="en-US" altLang="zh-CN"/>
          </a:p>
        </p:txBody>
      </p:sp>
    </p:spTree>
    <p:extLst>
      <p:ext uri="{BB962C8B-B14F-4D97-AF65-F5344CB8AC3E}">
        <p14:creationId xmlns:p14="http://schemas.microsoft.com/office/powerpoint/2010/main" val="1050773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7" name="幻灯片图像占位符 1"/>
          <p:cNvSpPr>
            <a:spLocks noGrp="1" noRot="1" noChangeAspect="1"/>
          </p:cNvSpPr>
          <p:nvPr>
            <p:ph type="sldImg"/>
          </p:nvPr>
        </p:nvSpPr>
        <p:spPr>
          <a:xfrm>
            <a:off x="381000" y="685800"/>
            <a:ext cx="6096000" cy="3429000"/>
          </a:xfrm>
        </p:spPr>
      </p:sp>
      <p:sp>
        <p:nvSpPr>
          <p:cNvPr id="1048658" name="备注占位符 2"/>
          <p:cNvSpPr>
            <a:spLocks noGrp="1"/>
          </p:cNvSpPr>
          <p:nvPr>
            <p:ph type="body" idx="1"/>
          </p:nvPr>
        </p:nvSpPr>
        <p:spPr/>
        <p:txBody>
          <a:bodyPr/>
          <a:lstStyle/>
          <a:p>
            <a:r>
              <a:rPr lang="zh-CN" altLang="en-US" dirty="0"/>
              <a:t>这是最复杂的一个情形，几乎很多实际应用都可以对应到这个问题上</a:t>
            </a:r>
            <a:r>
              <a:rPr lang="en-US" altLang="zh-CN" dirty="0"/>
              <a:t>, </a:t>
            </a:r>
            <a:r>
              <a:rPr lang="zh-CN" altLang="en-US" dirty="0"/>
              <a:t>都是在做这样一件事</a:t>
            </a:r>
            <a:endParaRPr lang="en-US" altLang="zh-CN" dirty="0"/>
          </a:p>
          <a:p>
            <a:r>
              <a:rPr lang="en-US" altLang="zh-CN" dirty="0"/>
              <a:t>1)</a:t>
            </a:r>
            <a:r>
              <a:rPr lang="zh-CN" altLang="en-US" dirty="0"/>
              <a:t>输入对应着</a:t>
            </a:r>
            <a:r>
              <a:rPr lang="en-US" altLang="zh-CN" dirty="0" err="1"/>
              <a:t>rgb</a:t>
            </a:r>
            <a:r>
              <a:rPr lang="zh-CN" altLang="en-US" dirty="0"/>
              <a:t>图片</a:t>
            </a:r>
            <a:endParaRPr lang="en-US" altLang="zh-CN" dirty="0"/>
          </a:p>
          <a:p>
            <a:r>
              <a:rPr lang="en-US" altLang="zh-CN" dirty="0"/>
              <a:t>2</a:t>
            </a:r>
            <a:r>
              <a:rPr lang="zh-CN" altLang="en-US" dirty="0"/>
              <a:t>）一旦输入的特征图个数是多个，这个时候每一组</a:t>
            </a:r>
            <a:r>
              <a:rPr lang="en-US" altLang="zh-CN" dirty="0"/>
              <a:t>filter</a:t>
            </a:r>
            <a:r>
              <a:rPr lang="zh-CN" altLang="en-US" dirty="0"/>
              <a:t>就应该是多个，而这里有两组</a:t>
            </a:r>
            <a:r>
              <a:rPr lang="en-US" altLang="zh-CN" dirty="0"/>
              <a:t>filter</a:t>
            </a:r>
          </a:p>
          <a:p>
            <a:r>
              <a:rPr lang="en-US" altLang="zh-CN" dirty="0"/>
              <a:t>3</a:t>
            </a:r>
            <a:r>
              <a:rPr lang="zh-CN" altLang="en-US" dirty="0"/>
              <a:t>）输入是三个特征图，输出为两个特征图，那么我们同样看看每个特征图怎么计算的。</a:t>
            </a:r>
            <a:endParaRPr lang="en-US" altLang="zh-CN" dirty="0"/>
          </a:p>
          <a:p>
            <a:endParaRPr lang="en-US" altLang="zh-CN" dirty="0"/>
          </a:p>
          <a:p>
            <a:r>
              <a:rPr lang="zh-CN" altLang="en-US" dirty="0"/>
              <a:t>至此，我们应该知道，卷积到底是在做一件怎么样的事情，任意给你一张图片你应该知道卷积是在做什么？</a:t>
            </a:r>
          </a:p>
        </p:txBody>
      </p:sp>
      <p:sp>
        <p:nvSpPr>
          <p:cNvPr id="1048659" name="灯片编号占位符 3"/>
          <p:cNvSpPr>
            <a:spLocks noGrp="1"/>
          </p:cNvSpPr>
          <p:nvPr>
            <p:ph type="sldNum" sz="quarter" idx="10"/>
          </p:nvPr>
        </p:nvSpPr>
        <p:spPr/>
        <p:txBody>
          <a:bodyPr/>
          <a:lstStyle/>
          <a:p>
            <a:fld id="{0C3F774B-4E1F-4D7D-AAFD-CB3C89EA20A4}" type="slidenum">
              <a:rPr lang="zh-CN" altLang="en-US" smtClean="0"/>
              <a:t>15</a:t>
            </a:fld>
            <a:endParaRPr lang="zh-CN" altLang="en-US"/>
          </a:p>
        </p:txBody>
      </p:sp>
    </p:spTree>
    <p:extLst>
      <p:ext uri="{BB962C8B-B14F-4D97-AF65-F5344CB8AC3E}">
        <p14:creationId xmlns:p14="http://schemas.microsoft.com/office/powerpoint/2010/main" val="834477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这个是</a:t>
            </a:r>
            <a:r>
              <a:rPr lang="en-US" altLang="zh-CN"/>
              <a:t>LeNet-5</a:t>
            </a:r>
            <a:r>
              <a:rPr lang="zh-CN" altLang="en-US"/>
              <a:t>的网络结构</a:t>
            </a:r>
          </a:p>
        </p:txBody>
      </p:sp>
    </p:spTree>
    <p:extLst>
      <p:ext uri="{BB962C8B-B14F-4D97-AF65-F5344CB8AC3E}">
        <p14:creationId xmlns:p14="http://schemas.microsoft.com/office/powerpoint/2010/main" val="2242403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pic>
        <p:nvPicPr>
          <p:cNvPr id="2097152" name="图片 2"/>
          <p:cNvPicPr>
            <a:picLocks noChangeAspect="1"/>
          </p:cNvPicPr>
          <p:nvPr/>
        </p:nvPicPr>
        <p:blipFill>
          <a:blip r:embed="rId2"/>
          <a:stretch>
            <a:fillRect/>
          </a:stretch>
        </p:blipFill>
        <p:spPr>
          <a:xfrm>
            <a:off x="359807" y="1524000"/>
            <a:ext cx="6117446" cy="4684464"/>
          </a:xfrm>
          <a:prstGeom prst="rect">
            <a:avLst/>
          </a:prstGeom>
        </p:spPr>
      </p:pic>
      <p:sp>
        <p:nvSpPr>
          <p:cNvPr id="1048582" name="Rectangle 10"/>
          <p:cNvSpPr/>
          <p:nvPr/>
        </p:nvSpPr>
        <p:spPr>
          <a:xfrm>
            <a:off x="4038600" y="3657600"/>
            <a:ext cx="6637866" cy="1654481"/>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endParaRPr lang="zh-CN" altLang="zh-CN">
              <a:solidFill>
                <a:srgbClr val="FFFFFF"/>
              </a:solidFill>
            </a:endParaRPr>
          </a:p>
        </p:txBody>
      </p:sp>
      <p:sp>
        <p:nvSpPr>
          <p:cNvPr id="1048583" name="Rectangle 11"/>
          <p:cNvSpPr/>
          <p:nvPr/>
        </p:nvSpPr>
        <p:spPr>
          <a:xfrm>
            <a:off x="304800" y="673897"/>
            <a:ext cx="6117446"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endParaRPr lang="zh-CN" altLang="zh-CN" sz="2700">
              <a:solidFill>
                <a:srgbClr val="FFFFFF"/>
              </a:solidFill>
            </a:endParaRPr>
          </a:p>
        </p:txBody>
      </p:sp>
      <p:sp>
        <p:nvSpPr>
          <p:cNvPr id="1048584" name="Rectangle 14"/>
          <p:cNvSpPr/>
          <p:nvPr/>
        </p:nvSpPr>
        <p:spPr>
          <a:xfrm>
            <a:off x="4038600" y="3657600"/>
            <a:ext cx="304800" cy="1654481"/>
          </a:xfrm>
          <a:prstGeom prst="rect">
            <a:avLst/>
          </a:prstGeom>
          <a:solidFill>
            <a:srgbClr val="EB641B"/>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endParaRPr lang="zh-CN" altLang="zh-CN">
              <a:solidFill>
                <a:srgbClr val="FFFFFF"/>
              </a:solidFill>
            </a:endParaRPr>
          </a:p>
        </p:txBody>
      </p:sp>
      <p:sp>
        <p:nvSpPr>
          <p:cNvPr id="1048585" name="Rectangle 15"/>
          <p:cNvSpPr/>
          <p:nvPr/>
        </p:nvSpPr>
        <p:spPr>
          <a:xfrm>
            <a:off x="359807" y="665099"/>
            <a:ext cx="187820"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endParaRPr lang="zh-CN" altLang="zh-CN" dirty="0">
              <a:solidFill>
                <a:srgbClr val="FFFFFF"/>
              </a:solidFill>
            </a:endParaRPr>
          </a:p>
        </p:txBody>
      </p:sp>
      <p:sp>
        <p:nvSpPr>
          <p:cNvPr id="1048586" name="Title 7"/>
          <p:cNvSpPr>
            <a:spLocks noGrp="1"/>
          </p:cNvSpPr>
          <p:nvPr>
            <p:ph type="ctrTitle"/>
          </p:nvPr>
        </p:nvSpPr>
        <p:spPr>
          <a:xfrm>
            <a:off x="4343400" y="3827594"/>
            <a:ext cx="6142566" cy="1280888"/>
          </a:xfrm>
        </p:spPr>
        <p:txBody>
          <a:bodyPr anchor="ctr"/>
          <a:lstStyle>
            <a:lvl1pPr algn="ctr">
              <a:defRPr sz="2800" baseline="0">
                <a:solidFill>
                  <a:schemeClr val="tx1"/>
                </a:solidFill>
                <a:latin typeface="+mj-lt"/>
                <a:ea typeface="+mj-ea"/>
              </a:defRPr>
            </a:lvl1pPr>
          </a:lstStyle>
          <a:p>
            <a:r>
              <a:rPr lang="zh-CN" altLang="en-US"/>
              <a:t>单击此处编辑母版标题样式</a:t>
            </a:r>
            <a:endParaRPr lang="en-US" dirty="0"/>
          </a:p>
        </p:txBody>
      </p:sp>
      <p:sp>
        <p:nvSpPr>
          <p:cNvPr id="1048587" name="Subtitle 8"/>
          <p:cNvSpPr>
            <a:spLocks noGrp="1"/>
          </p:cNvSpPr>
          <p:nvPr>
            <p:ph type="subTitle" idx="1"/>
          </p:nvPr>
        </p:nvSpPr>
        <p:spPr>
          <a:xfrm>
            <a:off x="563006" y="726666"/>
            <a:ext cx="5812317" cy="568735"/>
          </a:xfrm>
          <a:prstGeom prst="rect">
            <a:avLst/>
          </a:prstGeom>
        </p:spPr>
        <p:txBody>
          <a:bodyPr anchor="ctr"/>
          <a:lstStyle>
            <a:lvl1pPr marL="0" indent="0" algn="ctr">
              <a:buNone/>
              <a:defRPr sz="2400" baseline="0">
                <a:solidFill>
                  <a:schemeClr val="tx2"/>
                </a:solidFill>
                <a:latin typeface="+mn-lt"/>
                <a:ea typeface="+mn-ea"/>
                <a:cs typeface="+mj-cs"/>
              </a:defRPr>
            </a:lvl1pPr>
            <a:lvl2pPr marL="257175" indent="0" algn="ctr">
              <a:buNone/>
            </a:lvl2pPr>
            <a:lvl3pPr marL="514350" indent="0" algn="ctr">
              <a:buNone/>
            </a:lvl3pPr>
            <a:lvl4pPr marL="771525" indent="0" algn="ctr">
              <a:buNone/>
            </a:lvl4pPr>
            <a:lvl5pPr marL="1028700" indent="0" algn="ctr">
              <a:buNone/>
            </a:lvl5pPr>
            <a:lvl6pPr marL="1285875" indent="0" algn="ctr">
              <a:buNone/>
            </a:lvl6pPr>
            <a:lvl7pPr marL="1543050" indent="0" algn="ctr">
              <a:buNone/>
            </a:lvl7pPr>
            <a:lvl8pPr marL="1800225" indent="0" algn="ctr">
              <a:buNone/>
            </a:lvl8pPr>
            <a:lvl9pPr marL="2057400" indent="0" algn="ctr">
              <a:buNone/>
            </a:lvl9pPr>
          </a:lstStyle>
          <a:p>
            <a:r>
              <a:rPr lang="zh-CN" altLang="en-US"/>
              <a:t>单击此处编辑母版副标题样式</a:t>
            </a:r>
            <a:endParaRPr lang="en-US" dirty="0"/>
          </a:p>
        </p:txBody>
      </p:sp>
      <p:sp>
        <p:nvSpPr>
          <p:cNvPr id="1048588" name="Text Placeholder 24"/>
          <p:cNvSpPr>
            <a:spLocks noGrp="1"/>
          </p:cNvSpPr>
          <p:nvPr>
            <p:ph type="body" sz="quarter" idx="10"/>
          </p:nvPr>
        </p:nvSpPr>
        <p:spPr>
          <a:xfrm>
            <a:off x="5280025" y="5550204"/>
            <a:ext cx="4273554" cy="790860"/>
          </a:xfrm>
          <a:prstGeom prst="rect">
            <a:avLst/>
          </a:prstGeom>
        </p:spPr>
        <p:txBody>
          <a:bodyPr/>
          <a:lstStyle>
            <a:lvl1pPr marL="0" indent="0" algn="ctr">
              <a:buNone/>
              <a:defRPr sz="2400" baseline="0">
                <a:solidFill>
                  <a:schemeClr val="accent1">
                    <a:lumMod val="60000"/>
                    <a:lumOff val="40000"/>
                  </a:schemeClr>
                </a:solidFill>
                <a:latin typeface="+mn-lt"/>
                <a:ea typeface="+mn-ea"/>
              </a:defRPr>
            </a:lvl1pPr>
          </a:lstStyle>
          <a:p>
            <a:pPr lvl="0"/>
            <a:r>
              <a:rPr lang="zh-CN" altLang="en-US"/>
              <a:t>编辑母版文本样式</a:t>
            </a:r>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1" y="4589464"/>
            <a:ext cx="105156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Tree>
    <p:extLst>
      <p:ext uri="{BB962C8B-B14F-4D97-AF65-F5344CB8AC3E}">
        <p14:creationId xmlns:p14="http://schemas.microsoft.com/office/powerpoint/2010/main" val="334474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562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97600" y="1825625"/>
            <a:ext cx="51562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5559886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6"/>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40318" y="1681163"/>
            <a:ext cx="5158316"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40318" y="2505075"/>
            <a:ext cx="5158316"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71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71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934830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42693940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03966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717" y="987426"/>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Tree>
    <p:extLst>
      <p:ext uri="{BB962C8B-B14F-4D97-AF65-F5344CB8AC3E}">
        <p14:creationId xmlns:p14="http://schemas.microsoft.com/office/powerpoint/2010/main" val="21436981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717" y="987426"/>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hasCustomPrompt="1"/>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Tree>
    <p:extLst>
      <p:ext uri="{BB962C8B-B14F-4D97-AF65-F5344CB8AC3E}">
        <p14:creationId xmlns:p14="http://schemas.microsoft.com/office/powerpoint/2010/main" val="24273845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901934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36567" y="222251"/>
            <a:ext cx="2880784" cy="5954713"/>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294218" y="222251"/>
            <a:ext cx="8439149" cy="5954713"/>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938036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041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ubsection">
    <p:spTree>
      <p:nvGrpSpPr>
        <p:cNvPr id="1" name=""/>
        <p:cNvGrpSpPr/>
        <p:nvPr/>
      </p:nvGrpSpPr>
      <p:grpSpPr>
        <a:xfrm>
          <a:off x="0" y="0"/>
          <a:ext cx="0" cy="0"/>
          <a:chOff x="0" y="0"/>
          <a:chExt cx="0" cy="0"/>
        </a:xfrm>
      </p:grpSpPr>
      <p:pic>
        <p:nvPicPr>
          <p:cNvPr id="2097178" name="图片 11"/>
          <p:cNvPicPr>
            <a:picLocks noChangeAspect="1"/>
          </p:cNvPicPr>
          <p:nvPr/>
        </p:nvPicPr>
        <p:blipFill>
          <a:blip r:embed="rId2"/>
          <a:stretch>
            <a:fillRect/>
          </a:stretch>
        </p:blipFill>
        <p:spPr>
          <a:xfrm>
            <a:off x="359807" y="1524000"/>
            <a:ext cx="6117446" cy="4684464"/>
          </a:xfrm>
          <a:prstGeom prst="rect">
            <a:avLst/>
          </a:prstGeom>
        </p:spPr>
      </p:pic>
      <p:sp>
        <p:nvSpPr>
          <p:cNvPr id="1048668" name="Rectangle 10"/>
          <p:cNvSpPr/>
          <p:nvPr/>
        </p:nvSpPr>
        <p:spPr>
          <a:xfrm>
            <a:off x="4038600" y="3657600"/>
            <a:ext cx="6637866" cy="1654481"/>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endParaRPr lang="zh-CN" altLang="zh-CN">
              <a:solidFill>
                <a:srgbClr val="FFFFFF"/>
              </a:solidFill>
            </a:endParaRPr>
          </a:p>
        </p:txBody>
      </p:sp>
      <p:sp>
        <p:nvSpPr>
          <p:cNvPr id="1048669" name="Rectangle 14"/>
          <p:cNvSpPr/>
          <p:nvPr/>
        </p:nvSpPr>
        <p:spPr>
          <a:xfrm>
            <a:off x="4038600" y="3657600"/>
            <a:ext cx="304800" cy="1654481"/>
          </a:xfrm>
          <a:prstGeom prst="rect">
            <a:avLst/>
          </a:prstGeom>
          <a:solidFill>
            <a:srgbClr val="EB641B"/>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endParaRPr lang="zh-CN" altLang="zh-CN">
              <a:solidFill>
                <a:srgbClr val="FFFFFF"/>
              </a:solidFill>
            </a:endParaRPr>
          </a:p>
        </p:txBody>
      </p:sp>
      <p:sp>
        <p:nvSpPr>
          <p:cNvPr id="1048670" name="Title 7"/>
          <p:cNvSpPr>
            <a:spLocks noGrp="1"/>
          </p:cNvSpPr>
          <p:nvPr>
            <p:ph type="ctrTitle"/>
          </p:nvPr>
        </p:nvSpPr>
        <p:spPr>
          <a:xfrm>
            <a:off x="4343400" y="3827594"/>
            <a:ext cx="6142566" cy="1280888"/>
          </a:xfrm>
        </p:spPr>
        <p:txBody>
          <a:bodyPr anchor="ctr"/>
          <a:lstStyle>
            <a:lvl1pPr algn="ctr">
              <a:defRPr sz="2800" baseline="0">
                <a:solidFill>
                  <a:schemeClr val="tx1"/>
                </a:solidFill>
                <a:latin typeface="+mj-lt"/>
                <a:ea typeface="+mj-ea"/>
              </a:defRPr>
            </a:lvl1pPr>
          </a:lstStyle>
          <a:p>
            <a:r>
              <a:rPr lang="zh-CN" altLang="en-US"/>
              <a:t>单击此处编辑母版标题样式</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179315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12/4/23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726466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12/4/23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98194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12/4/23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768890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12/4/23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366577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12/4/23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929180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12/4/23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670389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12/4/23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614649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66530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70284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1048595" name="标题 3"/>
          <p:cNvSpPr>
            <a:spLocks noGrp="1"/>
          </p:cNvSpPr>
          <p:nvPr>
            <p:ph type="title"/>
          </p:nvPr>
        </p:nvSpPr>
        <p:spPr/>
        <p:txBody>
          <a:bodyPr/>
          <a:lstStyle/>
          <a:p>
            <a:r>
              <a:rPr lang="zh-CN" altLang="en-US"/>
              <a:t>单击此处编辑母版标题样式</a:t>
            </a:r>
          </a:p>
        </p:txBody>
      </p:sp>
      <p:sp>
        <p:nvSpPr>
          <p:cNvPr id="1048596" name="Text Placeholder 12"/>
          <p:cNvSpPr>
            <a:spLocks noGrp="1"/>
          </p:cNvSpPr>
          <p:nvPr>
            <p:ph idx="1"/>
          </p:nvPr>
        </p:nvSpPr>
        <p:spPr bwMode="auto">
          <a:xfrm>
            <a:off x="609600" y="990600"/>
            <a:ext cx="10972800" cy="5410200"/>
          </a:xfrm>
          <a:prstGeom prst="rect">
            <a:avLst/>
          </a:prstGeom>
          <a:noFill/>
          <a:ln>
            <a:noFill/>
          </a:ln>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a:t>编辑母版文本样式</a:t>
            </a:r>
          </a:p>
          <a:p>
            <a:pPr lvl="1"/>
            <a:r>
              <a:rPr lang="zh-CN" altLang="en-US"/>
              <a:t>第二级</a:t>
            </a:r>
          </a:p>
          <a:p>
            <a:pPr lvl="2"/>
            <a:r>
              <a:rPr lang="zh-CN" altLang="en-US"/>
              <a:t>第三级</a:t>
            </a: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Just Title">
    <p:spTree>
      <p:nvGrpSpPr>
        <p:cNvPr id="1" name=""/>
        <p:cNvGrpSpPr/>
        <p:nvPr/>
      </p:nvGrpSpPr>
      <p:grpSpPr>
        <a:xfrm>
          <a:off x="0" y="0"/>
          <a:ext cx="0" cy="0"/>
          <a:chOff x="0" y="0"/>
          <a:chExt cx="0" cy="0"/>
        </a:xfrm>
      </p:grpSpPr>
      <p:sp>
        <p:nvSpPr>
          <p:cNvPr id="1048634"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Text_IMG">
    <p:spTree>
      <p:nvGrpSpPr>
        <p:cNvPr id="1" name=""/>
        <p:cNvGrpSpPr/>
        <p:nvPr/>
      </p:nvGrpSpPr>
      <p:grpSpPr>
        <a:xfrm>
          <a:off x="0" y="0"/>
          <a:ext cx="0" cy="0"/>
          <a:chOff x="0" y="0"/>
          <a:chExt cx="0" cy="0"/>
        </a:xfrm>
      </p:grpSpPr>
      <p:sp>
        <p:nvSpPr>
          <p:cNvPr id="1048674" name="Text Placeholder 12"/>
          <p:cNvSpPr>
            <a:spLocks noGrp="1"/>
          </p:cNvSpPr>
          <p:nvPr>
            <p:ph idx="1"/>
          </p:nvPr>
        </p:nvSpPr>
        <p:spPr bwMode="auto">
          <a:xfrm>
            <a:off x="609599" y="990600"/>
            <a:ext cx="5885794" cy="5410200"/>
          </a:xfrm>
          <a:prstGeom prst="rect">
            <a:avLst/>
          </a:prstGeom>
          <a:noFill/>
          <a:ln>
            <a:noFill/>
          </a:ln>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
        <p:nvSpPr>
          <p:cNvPr id="1048675" name="标题 2"/>
          <p:cNvSpPr>
            <a:spLocks noGrp="1"/>
          </p:cNvSpPr>
          <p:nvPr>
            <p:ph type="title"/>
          </p:nvPr>
        </p:nvSpPr>
        <p:spPr/>
        <p:txBody>
          <a:bodyPr/>
          <a:lstStyle/>
          <a:p>
            <a:r>
              <a:rPr lang="zh-CN" altLang="en-US"/>
              <a:t>单击此处编辑母版标题样式</a:t>
            </a:r>
          </a:p>
        </p:txBody>
      </p:sp>
      <p:cxnSp>
        <p:nvCxnSpPr>
          <p:cNvPr id="3145729" name="直接连接符 3"/>
          <p:cNvCxnSpPr>
            <a:cxnSpLocks/>
          </p:cNvCxnSpPr>
          <p:nvPr/>
        </p:nvCxnSpPr>
        <p:spPr>
          <a:xfrm>
            <a:off x="6553200" y="1066800"/>
            <a:ext cx="0" cy="53340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empty">
    <p:spTree>
      <p:nvGrpSpPr>
        <p:cNvPr id="1" name=""/>
        <p:cNvGrpSpPr/>
        <p:nvPr/>
      </p:nvGrpSpPr>
      <p:grpSpPr>
        <a:xfrm>
          <a:off x="0" y="0"/>
          <a:ext cx="0" cy="0"/>
          <a:chOff x="0" y="0"/>
          <a:chExt cx="0" cy="0"/>
        </a:xfrm>
      </p:grpSpPr>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764DE79-268F-4C1A-8933-263129D2AF90}" type="datetimeFigureOut">
              <a:rPr lang="en-US" dirty="0"/>
              <a:t>12/4/23</a:t>
            </a:fld>
            <a:endParaRPr lang="en-US" dirty="0"/>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43606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Tree>
    <p:extLst>
      <p:ext uri="{BB962C8B-B14F-4D97-AF65-F5344CB8AC3E}">
        <p14:creationId xmlns:p14="http://schemas.microsoft.com/office/powerpoint/2010/main" val="9833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234115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3.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48576" name="Title Placeholder 21"/>
          <p:cNvSpPr>
            <a:spLocks noGrp="1"/>
          </p:cNvSpPr>
          <p:nvPr>
            <p:ph type="title"/>
          </p:nvPr>
        </p:nvSpPr>
        <p:spPr bwMode="auto">
          <a:xfrm>
            <a:off x="609600" y="152401"/>
            <a:ext cx="10972800" cy="733410"/>
          </a:xfrm>
          <a:prstGeom prst="rect">
            <a:avLst/>
          </a:prstGeom>
          <a:noFill/>
          <a:ln>
            <a:noFill/>
          </a:ln>
        </p:spPr>
        <p:txBody>
          <a:bodyPr vert="horz" wrap="square" lIns="91440" tIns="45720" rIns="91440" bIns="45720" numCol="1" anchor="b" anchorCtr="0" compatLnSpc="1">
            <a:prstTxWarp prst="textNoShape">
              <a:avLst/>
            </a:prstTxWarp>
          </a:bodyPr>
          <a:lstStyle/>
          <a:p>
            <a:pPr lvl="0"/>
            <a:r>
              <a:rPr lang="zh-CN" altLang="en-US" dirty="0"/>
              <a:t>单击此处编辑母版标题样式</a:t>
            </a:r>
            <a:endParaRPr lang="en-US" altLang="zh-CN" dirty="0"/>
          </a:p>
        </p:txBody>
      </p:sp>
      <p:sp>
        <p:nvSpPr>
          <p:cNvPr id="1048577" name="Text Placeholder 12"/>
          <p:cNvSpPr>
            <a:spLocks noGrp="1"/>
          </p:cNvSpPr>
          <p:nvPr>
            <p:ph type="body" idx="1"/>
          </p:nvPr>
        </p:nvSpPr>
        <p:spPr bwMode="auto">
          <a:xfrm>
            <a:off x="609600" y="990599"/>
            <a:ext cx="10972800" cy="5410197"/>
          </a:xfrm>
          <a:prstGeom prst="rect">
            <a:avLst/>
          </a:prstGeom>
          <a:noFill/>
          <a:ln>
            <a:noFill/>
          </a:ln>
        </p:spPr>
        <p:txBody>
          <a:bodyPr vert="horz" wrap="square" lIns="91440" tIns="45720" rIns="91440" bIns="45720" numCol="1" anchor="t" anchorCtr="0" compatLnSpc="1">
            <a:prstTxWarp prst="textNoShape">
              <a:avLst/>
            </a:prstTxWarp>
          </a:bodyPr>
          <a:lstStyle/>
          <a:p>
            <a:pPr lvl="0"/>
            <a:r>
              <a:rPr lang="zh-CN" altLang="en-US" dirty="0"/>
              <a:t>编辑母版文本样式</a:t>
            </a:r>
          </a:p>
          <a:p>
            <a:pPr lvl="1"/>
            <a:r>
              <a:rPr lang="zh-CN" altLang="en-US" dirty="0"/>
              <a:t>第二级</a:t>
            </a:r>
          </a:p>
          <a:p>
            <a:pPr lvl="2"/>
            <a:r>
              <a:rPr lang="zh-CN" altLang="en-US" dirty="0"/>
              <a:t>第三级</a:t>
            </a:r>
            <a:endParaRPr lang="en-US" altLang="zh-CN" dirty="0"/>
          </a:p>
        </p:txBody>
      </p:sp>
      <p:sp>
        <p:nvSpPr>
          <p:cNvPr id="1048578" name="Straight Connector 28"/>
          <p:cNvSpPr>
            <a:spLocks noChangeShapeType="1"/>
          </p:cNvSpPr>
          <p:nvPr/>
        </p:nvSpPr>
        <p:spPr bwMode="auto">
          <a:xfrm>
            <a:off x="609600" y="898949"/>
            <a:ext cx="10972800" cy="0"/>
          </a:xfrm>
          <a:prstGeom prst="line">
            <a:avLst/>
          </a:prstGeom>
          <a:noFill/>
          <a:ln w="9525" algn="ctr">
            <a:solidFill>
              <a:schemeClr val="accent2"/>
            </a:solidFill>
            <a:prstDash val="dash"/>
            <a:round/>
            <a:headEnd/>
            <a:tailEnd/>
          </a:ln>
        </p:spPr>
        <p:txBody>
          <a:bodyPr/>
          <a:lstStyle/>
          <a:p>
            <a:endParaRPr lang="zh-CN" altLang="en-US"/>
          </a:p>
        </p:txBody>
      </p:sp>
      <p:sp>
        <p:nvSpPr>
          <p:cNvPr id="1048580" name="Rectangle 17"/>
          <p:cNvSpPr/>
          <p:nvPr/>
        </p:nvSpPr>
        <p:spPr>
          <a:xfrm>
            <a:off x="10972800" y="6528117"/>
            <a:ext cx="284480" cy="294641"/>
          </a:xfrm>
          <a:prstGeom prst="rect">
            <a:avLst/>
          </a:prstGeom>
        </p:spPr>
        <p:txBody>
          <a:bodyPr wrap="none" anchor="ctr">
            <a:spAutoFit/>
          </a:bodyPr>
          <a:lstStyle/>
          <a:p>
            <a:fld id="{7A0AC270-0923-4589-A51D-6091E7C5371F}" type="slidenum">
              <a:rPr lang="zh-CN" altLang="en-US" sz="1400" kern="1200" smtClean="0">
                <a:solidFill>
                  <a:schemeClr val="tx2"/>
                </a:solidFill>
                <a:latin typeface="+mn-ea"/>
                <a:ea typeface="+mn-ea"/>
                <a:cs typeface="Arial" panose="020B0604020202020204" pitchFamily="34" charset="0"/>
              </a:rPr>
              <a:t>‹#›</a:t>
            </a:fld>
            <a:endParaRPr lang="en-US" altLang="zh-CN" sz="1400" kern="1200" dirty="0">
              <a:solidFill>
                <a:schemeClr val="tx2"/>
              </a:solidFill>
              <a:latin typeface="+mn-ea"/>
              <a:ea typeface="+mn-ea"/>
              <a:cs typeface="Arial" panose="020B0604020202020204" pitchFamily="34" charset="0"/>
            </a:endParaRPr>
          </a:p>
        </p:txBody>
      </p:sp>
      <p:sp>
        <p:nvSpPr>
          <p:cNvPr id="1048581" name="Straight Connector 27"/>
          <p:cNvSpPr>
            <a:spLocks noChangeShapeType="1"/>
          </p:cNvSpPr>
          <p:nvPr/>
        </p:nvSpPr>
        <p:spPr bwMode="auto">
          <a:xfrm>
            <a:off x="609600" y="6477000"/>
            <a:ext cx="10972800" cy="0"/>
          </a:xfrm>
          <a:prstGeom prst="line">
            <a:avLst/>
          </a:prstGeom>
          <a:noFill/>
          <a:ln w="9525" algn="ctr">
            <a:solidFill>
              <a:schemeClr val="accent2"/>
            </a:solidFill>
            <a:prstDash val="dash"/>
            <a:round/>
            <a:headEnd/>
            <a:tailEnd/>
          </a:ln>
        </p:spPr>
        <p:txBody>
          <a:bodyPr/>
          <a:lstStyle/>
          <a:p>
            <a:endParaRPr lang="zh-CN" altLang="en-US" sz="1400">
              <a:latin typeface="+mn-ea"/>
              <a:ea typeface="+mn-ea"/>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Lst>
  <p:hf hdr="0" ftr="0" dt="0"/>
  <p:txStyles>
    <p:titleStyle>
      <a:lvl1pPr algn="l" rtl="0" eaLnBrk="1" fontAlgn="base" hangingPunct="1">
        <a:spcBef>
          <a:spcPct val="0"/>
        </a:spcBef>
        <a:spcAft>
          <a:spcPct val="0"/>
        </a:spcAft>
        <a:defRPr sz="3200" kern="1200">
          <a:solidFill>
            <a:srgbClr val="000000"/>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p:titleStyle>
    <p:body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257175" algn="l" rtl="0" eaLnBrk="1" latinLnBrk="0" hangingPunct="1">
        <a:defRPr kumimoji="0" kern="1200">
          <a:solidFill>
            <a:schemeClr val="tx1"/>
          </a:solidFill>
          <a:latin typeface="+mn-lt"/>
          <a:ea typeface="+mn-ea"/>
          <a:cs typeface="+mn-cs"/>
        </a:defRPr>
      </a:lvl2pPr>
      <a:lvl3pPr marL="514350" algn="l" rtl="0" eaLnBrk="1" latinLnBrk="0" hangingPunct="1">
        <a:defRPr kumimoji="0" kern="1200">
          <a:solidFill>
            <a:schemeClr val="tx1"/>
          </a:solidFill>
          <a:latin typeface="+mn-lt"/>
          <a:ea typeface="+mn-ea"/>
          <a:cs typeface="+mn-cs"/>
        </a:defRPr>
      </a:lvl3pPr>
      <a:lvl4pPr marL="771525" algn="l" rtl="0" eaLnBrk="1" latinLnBrk="0" hangingPunct="1">
        <a:defRPr kumimoji="0" kern="1200">
          <a:solidFill>
            <a:schemeClr val="tx1"/>
          </a:solidFill>
          <a:latin typeface="+mn-lt"/>
          <a:ea typeface="+mn-ea"/>
          <a:cs typeface="+mn-cs"/>
        </a:defRPr>
      </a:lvl4pPr>
      <a:lvl5pPr marL="1028700" algn="l" rtl="0" eaLnBrk="1" latinLnBrk="0" hangingPunct="1">
        <a:defRPr kumimoji="0" kern="1200">
          <a:solidFill>
            <a:schemeClr val="tx1"/>
          </a:solidFill>
          <a:latin typeface="+mn-lt"/>
          <a:ea typeface="+mn-ea"/>
          <a:cs typeface="+mn-cs"/>
        </a:defRPr>
      </a:lvl5pPr>
      <a:lvl6pPr marL="1285875" algn="l" rtl="0" eaLnBrk="1" latinLnBrk="0" hangingPunct="1">
        <a:defRPr kumimoji="0" kern="1200">
          <a:solidFill>
            <a:schemeClr val="tx1"/>
          </a:solidFill>
          <a:latin typeface="+mn-lt"/>
          <a:ea typeface="+mn-ea"/>
          <a:cs typeface="+mn-cs"/>
        </a:defRPr>
      </a:lvl6pPr>
      <a:lvl7pPr marL="1543050" algn="l" rtl="0" eaLnBrk="1" latinLnBrk="0" hangingPunct="1">
        <a:defRPr kumimoji="0" kern="1200">
          <a:solidFill>
            <a:schemeClr val="tx1"/>
          </a:solidFill>
          <a:latin typeface="+mn-lt"/>
          <a:ea typeface="+mn-ea"/>
          <a:cs typeface="+mn-cs"/>
        </a:defRPr>
      </a:lvl7pPr>
      <a:lvl8pPr marL="1800225" algn="l" rtl="0" eaLnBrk="1" latinLnBrk="0" hangingPunct="1">
        <a:defRPr kumimoji="0" kern="1200">
          <a:solidFill>
            <a:schemeClr val="tx1"/>
          </a:solidFill>
          <a:latin typeface="+mn-lt"/>
          <a:ea typeface="+mn-ea"/>
          <a:cs typeface="+mn-cs"/>
        </a:defRPr>
      </a:lvl8pPr>
      <a:lvl9pPr marL="20574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9"/>
          <p:cNvSpPr>
            <a:spLocks noChangeArrowheads="1"/>
          </p:cNvSpPr>
          <p:nvPr userDrawn="1"/>
        </p:nvSpPr>
        <p:spPr bwMode="auto">
          <a:xfrm>
            <a:off x="0" y="1000125"/>
            <a:ext cx="645584" cy="166832"/>
          </a:xfrm>
          <a:prstGeom prst="rect">
            <a:avLst/>
          </a:prstGeom>
          <a:gradFill flip="none" rotWithShape="1">
            <a:gsLst>
              <a:gs pos="0">
                <a:srgbClr val="0066CC">
                  <a:shade val="30000"/>
                  <a:satMod val="115000"/>
                </a:srgbClr>
              </a:gs>
              <a:gs pos="50000">
                <a:srgbClr val="0066CC">
                  <a:shade val="67500"/>
                  <a:satMod val="115000"/>
                </a:srgbClr>
              </a:gs>
              <a:gs pos="100000">
                <a:srgbClr val="0066CC">
                  <a:shade val="100000"/>
                  <a:satMod val="115000"/>
                </a:srgbClr>
              </a:gs>
            </a:gsLst>
            <a:lin ang="0" scaled="1"/>
            <a:tileRect/>
          </a:gradFill>
          <a:ln>
            <a:noFill/>
          </a:ln>
          <a:effectLst/>
        </p:spPr>
        <p:txBody>
          <a:bodyPr wrap="none" anchor="ctr"/>
          <a:lstStyle>
            <a:lvl1pPr>
              <a:defRPr sz="2400">
                <a:solidFill>
                  <a:schemeClr val="tx1"/>
                </a:solidFill>
                <a:latin typeface="Arial" panose="020B0604020202020204" pitchFamily="34" charset="0"/>
                <a:ea typeface="微软雅黑" panose="020B0503020204020204" pitchFamily="34" charset="-122"/>
              </a:defRPr>
            </a:lvl1pPr>
            <a:lvl2pPr marL="742950" indent="-285750">
              <a:defRPr sz="2400">
                <a:solidFill>
                  <a:schemeClr val="tx1"/>
                </a:solidFill>
                <a:latin typeface="Arial" panose="020B0604020202020204" pitchFamily="34" charset="0"/>
                <a:ea typeface="微软雅黑" panose="020B0503020204020204" pitchFamily="34" charset="-122"/>
              </a:defRPr>
            </a:lvl2pPr>
            <a:lvl3pPr marL="1143000" indent="-228600">
              <a:defRPr sz="2400">
                <a:solidFill>
                  <a:schemeClr val="tx1"/>
                </a:solidFill>
                <a:latin typeface="Arial" panose="020B0604020202020204" pitchFamily="34" charset="0"/>
                <a:ea typeface="微软雅黑" panose="020B0503020204020204" pitchFamily="34" charset="-122"/>
              </a:defRPr>
            </a:lvl3pPr>
            <a:lvl4pPr marL="1600200" indent="-228600">
              <a:defRPr sz="2400">
                <a:solidFill>
                  <a:schemeClr val="tx1"/>
                </a:solidFill>
                <a:latin typeface="Arial" panose="020B0604020202020204" pitchFamily="34" charset="0"/>
                <a:ea typeface="微软雅黑" panose="020B0503020204020204" pitchFamily="34" charset="-122"/>
              </a:defRPr>
            </a:lvl4pPr>
            <a:lvl5pPr marL="2057400" indent="-22860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sz="2400"/>
          </a:p>
        </p:txBody>
      </p:sp>
      <p:sp>
        <p:nvSpPr>
          <p:cNvPr id="1027" name="Rectangle 10"/>
          <p:cNvSpPr>
            <a:spLocks noChangeArrowheads="1"/>
          </p:cNvSpPr>
          <p:nvPr userDrawn="1"/>
        </p:nvSpPr>
        <p:spPr bwMode="auto">
          <a:xfrm>
            <a:off x="702733" y="996950"/>
            <a:ext cx="11489267" cy="166832"/>
          </a:xfrm>
          <a:prstGeom prst="rect">
            <a:avLst/>
          </a:prstGeom>
          <a:solidFill>
            <a:srgbClr val="A500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vl="0" eaLnBrk="1" hangingPunct="1"/>
            <a:endParaRPr lang="zh-CN" altLang="en-US" sz="1800"/>
          </a:p>
        </p:txBody>
      </p:sp>
      <p:sp>
        <p:nvSpPr>
          <p:cNvPr id="1028" name="Text Box 11"/>
          <p:cNvSpPr txBox="1">
            <a:spLocks noChangeArrowheads="1"/>
          </p:cNvSpPr>
          <p:nvPr userDrawn="1"/>
        </p:nvSpPr>
        <p:spPr bwMode="auto">
          <a:xfrm>
            <a:off x="322873" y="935906"/>
            <a:ext cx="34176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微软雅黑" panose="020B0503020204020204" pitchFamily="34" charset="-122"/>
              </a:defRPr>
            </a:lvl1pPr>
            <a:lvl2pPr marL="742950" indent="-285750">
              <a:defRPr sz="2400">
                <a:solidFill>
                  <a:schemeClr val="tx1"/>
                </a:solidFill>
                <a:latin typeface="Arial" panose="020B0604020202020204" pitchFamily="34" charset="0"/>
                <a:ea typeface="微软雅黑" panose="020B0503020204020204" pitchFamily="34" charset="-122"/>
              </a:defRPr>
            </a:lvl2pPr>
            <a:lvl3pPr marL="1143000" indent="-228600">
              <a:defRPr sz="2400">
                <a:solidFill>
                  <a:schemeClr val="tx1"/>
                </a:solidFill>
                <a:latin typeface="Arial" panose="020B0604020202020204" pitchFamily="34" charset="0"/>
                <a:ea typeface="微软雅黑" panose="020B0503020204020204" pitchFamily="34" charset="-122"/>
              </a:defRPr>
            </a:lvl3pPr>
            <a:lvl4pPr marL="1600200" indent="-228600">
              <a:defRPr sz="2400">
                <a:solidFill>
                  <a:schemeClr val="tx1"/>
                </a:solidFill>
                <a:latin typeface="Arial" panose="020B0604020202020204" pitchFamily="34" charset="0"/>
                <a:ea typeface="微软雅黑" panose="020B0503020204020204" pitchFamily="34" charset="-122"/>
              </a:defRPr>
            </a:lvl4pPr>
            <a:lvl5pPr marL="2057400" indent="-22860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algn="r" eaLnBrk="1" hangingPunct="1">
              <a:defRPr/>
            </a:pPr>
            <a:fld id="{CC6AFE6F-DA54-4337-ADC7-9B4643189B01}" type="slidenum">
              <a:rPr lang="en-US" altLang="zh-CN" sz="1000" b="1" smtClean="0">
                <a:solidFill>
                  <a:schemeClr val="bg1"/>
                </a:solidFill>
                <a:ea typeface="宋体" panose="02010600030101010101" pitchFamily="2" charset="-122"/>
              </a:rPr>
              <a:t>‹#›</a:t>
            </a:fld>
            <a:endParaRPr lang="en-US" altLang="zh-CN" sz="1000" b="1" dirty="0">
              <a:solidFill>
                <a:schemeClr val="bg1"/>
              </a:solidFill>
              <a:ea typeface="宋体" panose="02010600030101010101" pitchFamily="2" charset="-122"/>
            </a:endParaRPr>
          </a:p>
        </p:txBody>
      </p:sp>
      <p:sp>
        <p:nvSpPr>
          <p:cNvPr id="1029" name="Rectangle 12"/>
          <p:cNvSpPr>
            <a:spLocks noGrp="1" noChangeArrowheads="1"/>
          </p:cNvSpPr>
          <p:nvPr>
            <p:ph type="title"/>
          </p:nvPr>
        </p:nvSpPr>
        <p:spPr bwMode="auto">
          <a:xfrm>
            <a:off x="294218" y="222251"/>
            <a:ext cx="11523133" cy="67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p>
        </p:txBody>
      </p:sp>
    </p:spTree>
    <p:extLst>
      <p:ext uri="{BB962C8B-B14F-4D97-AF65-F5344CB8AC3E}">
        <p14:creationId xmlns:p14="http://schemas.microsoft.com/office/powerpoint/2010/main" val="2141235359"/>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txStyles>
    <p:titleStyle>
      <a:lvl1pPr algn="ctr" rtl="0" eaLnBrk="0" fontAlgn="base" hangingPunct="0">
        <a:spcBef>
          <a:spcPct val="0"/>
        </a:spcBef>
        <a:spcAft>
          <a:spcPct val="0"/>
        </a:spcAft>
        <a:defRPr sz="3600" b="1" kern="1200">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12/4/23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
        <p:nvSpPr>
          <p:cNvPr id="7" name="Rectangle 9"/>
          <p:cNvSpPr>
            <a:spLocks noChangeArrowheads="1"/>
          </p:cNvSpPr>
          <p:nvPr userDrawn="1"/>
        </p:nvSpPr>
        <p:spPr bwMode="auto">
          <a:xfrm>
            <a:off x="0" y="1000125"/>
            <a:ext cx="645584" cy="166832"/>
          </a:xfrm>
          <a:prstGeom prst="rect">
            <a:avLst/>
          </a:prstGeom>
          <a:gradFill flip="none" rotWithShape="1">
            <a:gsLst>
              <a:gs pos="0">
                <a:srgbClr val="0066CC">
                  <a:shade val="30000"/>
                  <a:satMod val="115000"/>
                </a:srgbClr>
              </a:gs>
              <a:gs pos="50000">
                <a:srgbClr val="0066CC">
                  <a:shade val="67500"/>
                  <a:satMod val="115000"/>
                </a:srgbClr>
              </a:gs>
              <a:gs pos="100000">
                <a:srgbClr val="0066CC">
                  <a:shade val="100000"/>
                  <a:satMod val="115000"/>
                </a:srgbClr>
              </a:gs>
            </a:gsLst>
            <a:lin ang="0" scaled="1"/>
            <a:tileRect/>
          </a:gradFill>
          <a:ln>
            <a:noFill/>
          </a:ln>
          <a:effectLst/>
        </p:spPr>
        <p:txBody>
          <a:bodyPr wrap="none" anchor="ctr"/>
          <a:lstStyle>
            <a:lvl1pPr>
              <a:defRPr sz="2400">
                <a:solidFill>
                  <a:schemeClr val="tx1"/>
                </a:solidFill>
                <a:latin typeface="Arial" panose="020B0604020202020204" pitchFamily="34" charset="0"/>
                <a:ea typeface="微软雅黑" panose="020B0503020204020204" pitchFamily="34" charset="-122"/>
              </a:defRPr>
            </a:lvl1pPr>
            <a:lvl2pPr marL="742950" indent="-285750">
              <a:defRPr sz="2400">
                <a:solidFill>
                  <a:schemeClr val="tx1"/>
                </a:solidFill>
                <a:latin typeface="Arial" panose="020B0604020202020204" pitchFamily="34" charset="0"/>
                <a:ea typeface="微软雅黑" panose="020B0503020204020204" pitchFamily="34" charset="-122"/>
              </a:defRPr>
            </a:lvl2pPr>
            <a:lvl3pPr marL="1143000" indent="-228600">
              <a:defRPr sz="2400">
                <a:solidFill>
                  <a:schemeClr val="tx1"/>
                </a:solidFill>
                <a:latin typeface="Arial" panose="020B0604020202020204" pitchFamily="34" charset="0"/>
                <a:ea typeface="微软雅黑" panose="020B0503020204020204" pitchFamily="34" charset="-122"/>
              </a:defRPr>
            </a:lvl3pPr>
            <a:lvl4pPr marL="1600200" indent="-228600">
              <a:defRPr sz="2400">
                <a:solidFill>
                  <a:schemeClr val="tx1"/>
                </a:solidFill>
                <a:latin typeface="Arial" panose="020B0604020202020204" pitchFamily="34" charset="0"/>
                <a:ea typeface="微软雅黑" panose="020B0503020204020204" pitchFamily="34" charset="-122"/>
              </a:defRPr>
            </a:lvl4pPr>
            <a:lvl5pPr marL="2057400" indent="-22860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sz="2400"/>
          </a:p>
        </p:txBody>
      </p:sp>
      <p:sp>
        <p:nvSpPr>
          <p:cNvPr id="8" name="Rectangle 10"/>
          <p:cNvSpPr>
            <a:spLocks noChangeArrowheads="1"/>
          </p:cNvSpPr>
          <p:nvPr userDrawn="1"/>
        </p:nvSpPr>
        <p:spPr bwMode="auto">
          <a:xfrm>
            <a:off x="702733" y="996950"/>
            <a:ext cx="11489267" cy="166832"/>
          </a:xfrm>
          <a:prstGeom prst="rect">
            <a:avLst/>
          </a:prstGeom>
          <a:solidFill>
            <a:srgbClr val="A500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vl="0" eaLnBrk="1" hangingPunct="1"/>
            <a:endParaRPr lang="zh-CN" altLang="en-US" sz="2400"/>
          </a:p>
        </p:txBody>
      </p:sp>
      <p:sp>
        <p:nvSpPr>
          <p:cNvPr id="9" name="Text Box 11"/>
          <p:cNvSpPr txBox="1">
            <a:spLocks noChangeArrowheads="1"/>
          </p:cNvSpPr>
          <p:nvPr userDrawn="1"/>
        </p:nvSpPr>
        <p:spPr bwMode="auto">
          <a:xfrm>
            <a:off x="322873" y="935906"/>
            <a:ext cx="34176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微软雅黑" panose="020B0503020204020204" pitchFamily="34" charset="-122"/>
              </a:defRPr>
            </a:lvl1pPr>
            <a:lvl2pPr marL="742950" indent="-285750">
              <a:defRPr sz="2400">
                <a:solidFill>
                  <a:schemeClr val="tx1"/>
                </a:solidFill>
                <a:latin typeface="Arial" panose="020B0604020202020204" pitchFamily="34" charset="0"/>
                <a:ea typeface="微软雅黑" panose="020B0503020204020204" pitchFamily="34" charset="-122"/>
              </a:defRPr>
            </a:lvl2pPr>
            <a:lvl3pPr marL="1143000" indent="-228600">
              <a:defRPr sz="2400">
                <a:solidFill>
                  <a:schemeClr val="tx1"/>
                </a:solidFill>
                <a:latin typeface="Arial" panose="020B0604020202020204" pitchFamily="34" charset="0"/>
                <a:ea typeface="微软雅黑" panose="020B0503020204020204" pitchFamily="34" charset="-122"/>
              </a:defRPr>
            </a:lvl3pPr>
            <a:lvl4pPr marL="1600200" indent="-228600">
              <a:defRPr sz="2400">
                <a:solidFill>
                  <a:schemeClr val="tx1"/>
                </a:solidFill>
                <a:latin typeface="Arial" panose="020B0604020202020204" pitchFamily="34" charset="0"/>
                <a:ea typeface="微软雅黑" panose="020B0503020204020204" pitchFamily="34" charset="-122"/>
              </a:defRPr>
            </a:lvl4pPr>
            <a:lvl5pPr marL="2057400" indent="-22860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algn="r" eaLnBrk="1" hangingPunct="1">
              <a:defRPr/>
            </a:pPr>
            <a:fld id="{CC6AFE6F-DA54-4337-ADC7-9B4643189B01}" type="slidenum">
              <a:rPr lang="en-US" altLang="zh-CN" sz="1000" b="1" smtClean="0">
                <a:solidFill>
                  <a:schemeClr val="bg1"/>
                </a:solidFill>
                <a:ea typeface="宋体" panose="02010600030101010101" pitchFamily="2" charset="-122"/>
              </a:rPr>
              <a:t>‹#›</a:t>
            </a:fld>
            <a:endParaRPr lang="en-US" altLang="zh-CN" sz="1000" b="1" dirty="0">
              <a:solidFill>
                <a:schemeClr val="bg1"/>
              </a:solidFill>
              <a:ea typeface="宋体" panose="02010600030101010101" pitchFamily="2" charset="-122"/>
            </a:endParaRPr>
          </a:p>
        </p:txBody>
      </p:sp>
    </p:spTree>
    <p:extLst>
      <p:ext uri="{BB962C8B-B14F-4D97-AF65-F5344CB8AC3E}">
        <p14:creationId xmlns:p14="http://schemas.microsoft.com/office/powerpoint/2010/main" val="3075699296"/>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66.xml"/><Relationship Id="rId1" Type="http://schemas.openxmlformats.org/officeDocument/2006/relationships/slideLayout" Target="../slideLayouts/slideLayout20.xml"/><Relationship Id="rId4" Type="http://schemas.openxmlformats.org/officeDocument/2006/relationships/image" Target="../media/image104.wmf"/></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67.xml"/><Relationship Id="rId1" Type="http://schemas.openxmlformats.org/officeDocument/2006/relationships/slideLayout" Target="../slideLayouts/slideLayout20.xml"/><Relationship Id="rId4" Type="http://schemas.openxmlformats.org/officeDocument/2006/relationships/image" Target="../media/image104.wmf"/></Relationships>
</file>

<file path=ppt/slides/_rels/slide102.xml.rels><?xml version="1.0" encoding="UTF-8" standalone="yes"?>
<Relationships xmlns="http://schemas.openxmlformats.org/package/2006/relationships"><Relationship Id="rId3" Type="http://schemas.openxmlformats.org/officeDocument/2006/relationships/image" Target="../media/image105.emf"/><Relationship Id="rId7" Type="http://schemas.openxmlformats.org/officeDocument/2006/relationships/image" Target="../media/image109.emf"/><Relationship Id="rId2" Type="http://schemas.openxmlformats.org/officeDocument/2006/relationships/notesSlide" Target="../notesSlides/notesSlide68.xml"/><Relationship Id="rId1" Type="http://schemas.openxmlformats.org/officeDocument/2006/relationships/slideLayout" Target="../slideLayouts/slideLayout20.xml"/><Relationship Id="rId6" Type="http://schemas.openxmlformats.org/officeDocument/2006/relationships/image" Target="../media/image108.emf"/><Relationship Id="rId5" Type="http://schemas.openxmlformats.org/officeDocument/2006/relationships/image" Target="../media/image107.emf"/><Relationship Id="rId4" Type="http://schemas.openxmlformats.org/officeDocument/2006/relationships/image" Target="../media/image106.emf"/></Relationships>
</file>

<file path=ppt/slides/_rels/slide10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9.xml"/><Relationship Id="rId1" Type="http://schemas.openxmlformats.org/officeDocument/2006/relationships/slideLayout" Target="../slideLayouts/slideLayout20.xml"/></Relationships>
</file>

<file path=ppt/slides/_rels/slide10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0.xml"/><Relationship Id="rId1" Type="http://schemas.openxmlformats.org/officeDocument/2006/relationships/slideLayout" Target="../slideLayouts/slideLayout20.xml"/><Relationship Id="rId4" Type="http://schemas.openxmlformats.org/officeDocument/2006/relationships/image" Target="../media/image112.png"/></Relationships>
</file>

<file path=ppt/slides/_rels/slide10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1.xml"/><Relationship Id="rId1" Type="http://schemas.openxmlformats.org/officeDocument/2006/relationships/slideLayout" Target="../slideLayouts/slideLayout20.xml"/></Relationships>
</file>

<file path=ppt/slides/_rels/slide10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2.xml"/><Relationship Id="rId1" Type="http://schemas.openxmlformats.org/officeDocument/2006/relationships/slideLayout" Target="../slideLayouts/slideLayout20.xml"/></Relationships>
</file>

<file path=ppt/slides/_rels/slide107.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73.xml"/><Relationship Id="rId1" Type="http://schemas.openxmlformats.org/officeDocument/2006/relationships/slideLayout" Target="../slideLayouts/slideLayout20.xml"/><Relationship Id="rId4" Type="http://schemas.openxmlformats.org/officeDocument/2006/relationships/image" Target="../media/image116.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slideLayout" Target="../slideLayouts/slideLayout4.xml"/><Relationship Id="rId5" Type="http://schemas.openxmlformats.org/officeDocument/2006/relationships/image" Target="../media/image15.gif"/><Relationship Id="rId4" Type="http://schemas.openxmlformats.org/officeDocument/2006/relationships/image" Target="../media/image8.gif"/></Relationships>
</file>

<file path=ppt/slides/_rels/slide11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slideLayout" Target="../slideLayouts/slideLayout4.xml"/><Relationship Id="rId1" Type="http://schemas.openxmlformats.org/officeDocument/2006/relationships/tags" Target="../tags/tag11.xml"/><Relationship Id="rId4" Type="http://schemas.openxmlformats.org/officeDocument/2006/relationships/image" Target="../media/image121.jpeg"/></Relationships>
</file>

<file path=ppt/slides/_rels/slide11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123.gif"/><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4.jpe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hyperlink" Target="https://github.com/nndl/exercise/tree/master/chap5_CNN" TargetMode="External"/><Relationship Id="rId2" Type="http://schemas.openxmlformats.org/officeDocument/2006/relationships/hyperlink" Target="https://github.com/nndl/exercise/" TargetMode="Externa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gif"/><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7.emf"/></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45.emf"/><Relationship Id="rId4" Type="http://schemas.openxmlformats.org/officeDocument/2006/relationships/image" Target="../media/image44.emf"/></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50.emf"/></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54.emf"/><Relationship Id="rId4" Type="http://schemas.openxmlformats.org/officeDocument/2006/relationships/image" Target="../media/image53.emf"/></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57.png"/><Relationship Id="rId4" Type="http://schemas.openxmlformats.org/officeDocument/2006/relationships/image" Target="../media/image56.emf"/></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61.emf"/><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64.png"/><Relationship Id="rId4" Type="http://schemas.openxmlformats.org/officeDocument/2006/relationships/image" Target="../media/image63.emf"/></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tags" Target="../tags/tag1.xml"/><Relationship Id="rId4" Type="http://schemas.openxmlformats.org/officeDocument/2006/relationships/image" Target="../media/image26.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26.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xml"/><Relationship Id="rId1" Type="http://schemas.openxmlformats.org/officeDocument/2006/relationships/tags" Target="../tags/tag3.xml"/><Relationship Id="rId4" Type="http://schemas.openxmlformats.org/officeDocument/2006/relationships/image" Target="../media/image26.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26.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xml"/><Relationship Id="rId1" Type="http://schemas.openxmlformats.org/officeDocument/2006/relationships/tags" Target="../tags/tag5.xml"/><Relationship Id="rId4" Type="http://schemas.openxmlformats.org/officeDocument/2006/relationships/image" Target="../media/image26.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xml"/><Relationship Id="rId1" Type="http://schemas.openxmlformats.org/officeDocument/2006/relationships/tags" Target="../tags/tag6.xm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xml"/><Relationship Id="rId1" Type="http://schemas.openxmlformats.org/officeDocument/2006/relationships/tags" Target="../tags/tag7.xml"/><Relationship Id="rId4" Type="http://schemas.openxmlformats.org/officeDocument/2006/relationships/image" Target="../media/image26.png"/></Relationships>
</file>

<file path=ppt/slides/_rels/slide6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6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slideLayout" Target="../slideLayouts/slideLayout4.xml"/><Relationship Id="rId1" Type="http://schemas.openxmlformats.org/officeDocument/2006/relationships/tags" Target="../tags/tag8.xml"/><Relationship Id="rId4" Type="http://schemas.openxmlformats.org/officeDocument/2006/relationships/image" Target="../media/image84.png"/></Relationships>
</file>

<file path=ppt/slides/_rels/slide7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notesSlide" Target="../notesSlides/notesSlide51.xml"/></Relationships>
</file>

<file path=ppt/slides/_rels/slide7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92.png"/></Relationships>
</file>

<file path=ppt/slides/_rels/slide7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94.png"/></Relationships>
</file>

<file path=ppt/slides/_rels/slide7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hyperlink" Target="https://www.cs.ryerson.ca/~aharley/vis/conv/flat.html"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gif"/><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image" Target="../media/image960.png"/><Relationship Id="rId5" Type="http://schemas.openxmlformats.org/officeDocument/2006/relationships/image" Target="../media/image950.png"/><Relationship Id="rId4" Type="http://schemas.openxmlformats.org/officeDocument/2006/relationships/image" Target="../media/image940.png"/></Relationships>
</file>

<file path=ppt/slides/_rels/slide91.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image" Target="../media/image880.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9" name="Title 1"/>
          <p:cNvSpPr>
            <a:spLocks noGrp="1"/>
          </p:cNvSpPr>
          <p:nvPr>
            <p:ph type="ctrTitle"/>
          </p:nvPr>
        </p:nvSpPr>
        <p:spPr/>
        <p:txBody>
          <a:bodyPr/>
          <a:lstStyle/>
          <a:p>
            <a:r>
              <a:rPr lang="zh-CN" altLang="en-US" dirty="0"/>
              <a:t>第五章  卷积神经网络</a:t>
            </a:r>
            <a:br>
              <a:rPr lang="en-US" altLang="zh-CN" dirty="0"/>
            </a:br>
            <a:br>
              <a:rPr lang="en-US" altLang="zh-CN" dirty="0"/>
            </a:br>
            <a:endParaRPr lang="zh-CN" altLang="en-US" sz="2000" dirty="0"/>
          </a:p>
        </p:txBody>
      </p:sp>
      <p:sp>
        <p:nvSpPr>
          <p:cNvPr id="1048590" name="副标题 5"/>
          <p:cNvSpPr>
            <a:spLocks noGrp="1"/>
          </p:cNvSpPr>
          <p:nvPr>
            <p:ph type="subTitle" idx="1"/>
          </p:nvPr>
        </p:nvSpPr>
        <p:spPr/>
        <p:txBody>
          <a:bodyPr/>
          <a:lstStyle/>
          <a:p>
            <a:r>
              <a:rPr lang="en-US" altLang="zh-CN" b="1" dirty="0">
                <a:solidFill>
                  <a:srgbClr val="FF0000"/>
                </a:solidFill>
              </a:rPr>
              <a:t>《</a:t>
            </a:r>
            <a:r>
              <a:rPr lang="zh-CN" altLang="en-US" b="1" dirty="0">
                <a:solidFill>
                  <a:srgbClr val="FF0000"/>
                </a:solidFill>
              </a:rPr>
              <a:t>计算机视觉</a:t>
            </a:r>
            <a:r>
              <a:rPr lang="en-US" altLang="zh-CN" b="1" dirty="0">
                <a:solidFill>
                  <a:srgbClr val="FF0000"/>
                </a:solidFill>
              </a:rPr>
              <a:t>》</a:t>
            </a:r>
            <a:endParaRPr lang="zh-CN" altLang="en-US" b="1" dirty="0">
              <a:solidFill>
                <a:srgbClr val="FF0000"/>
              </a:solidFill>
            </a:endParaRPr>
          </a:p>
        </p:txBody>
      </p:sp>
      <p:sp>
        <p:nvSpPr>
          <p:cNvPr id="1048591" name="Text Placeholder 14"/>
          <p:cNvSpPr>
            <a:spLocks noGrp="1"/>
          </p:cNvSpPr>
          <p:nvPr>
            <p:ph type="body" sz="quarter" idx="10"/>
          </p:nvPr>
        </p:nvSpPr>
        <p:spPr>
          <a:xfrm>
            <a:off x="4031191" y="5562600"/>
            <a:ext cx="6636809" cy="790860"/>
          </a:xfrm>
        </p:spPr>
        <p:txBody>
          <a:bodyPr/>
          <a:lstStyle/>
          <a:p>
            <a:r>
              <a:rPr lang="zh-CN" altLang="en-US" dirty="0"/>
              <a:t>参考资料：</a:t>
            </a:r>
            <a:r>
              <a:rPr lang="en-US" altLang="zh-CN" dirty="0"/>
              <a:t>[1] </a:t>
            </a:r>
            <a:r>
              <a:rPr lang="zh-CN" altLang="en-US" dirty="0"/>
              <a:t>邱锡鹏</a:t>
            </a:r>
            <a:r>
              <a:rPr lang="en-US" altLang="zh-CN" dirty="0"/>
              <a:t>《</a:t>
            </a:r>
            <a:r>
              <a:rPr lang="zh-CN" altLang="en-US" dirty="0"/>
              <a:t>神经网络与深度学习</a:t>
            </a:r>
            <a:r>
              <a:rPr lang="en-US" altLang="zh-CN" dirty="0"/>
              <a:t>》</a:t>
            </a:r>
          </a:p>
          <a:p>
            <a:r>
              <a:rPr lang="en-US" altLang="zh-CN" dirty="0"/>
              <a:t>    [2]</a:t>
            </a:r>
            <a:r>
              <a:rPr lang="zh-CN" altLang="en-US" dirty="0"/>
              <a:t> 计算机视觉课程组资料</a:t>
            </a:r>
            <a:endParaRPr lang="en-US" altLang="zh-CN" dirty="0"/>
          </a:p>
          <a:p>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5" name="标题 1"/>
          <p:cNvSpPr>
            <a:spLocks noGrp="1"/>
          </p:cNvSpPr>
          <p:nvPr>
            <p:ph type="title"/>
          </p:nvPr>
        </p:nvSpPr>
        <p:spPr/>
        <p:txBody>
          <a:bodyPr/>
          <a:lstStyle/>
          <a:p>
            <a:r>
              <a:rPr lang="zh-CN" altLang="en-US" dirty="0"/>
              <a:t>卷积作为特征提取器</a:t>
            </a:r>
          </a:p>
        </p:txBody>
      </p:sp>
      <p:pic>
        <p:nvPicPr>
          <p:cNvPr id="2097162" name="图片 2" descr="屏幕剪辑"/>
          <p:cNvPicPr>
            <a:picLocks noChangeAspect="1"/>
          </p:cNvPicPr>
          <p:nvPr/>
        </p:nvPicPr>
        <p:blipFill>
          <a:blip r:embed="rId2"/>
          <a:stretch>
            <a:fillRect/>
          </a:stretch>
        </p:blipFill>
        <p:spPr>
          <a:xfrm>
            <a:off x="4419600" y="76200"/>
            <a:ext cx="7691278" cy="6740592"/>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sym typeface="+mn-ea"/>
              </a:rPr>
              <a:t>神经网络的迁移学习</a:t>
            </a:r>
            <a:endParaRPr kumimoji="0" lang="zh-CN" altLang="en-US" sz="36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endParaRPr>
          </a:p>
        </p:txBody>
      </p:sp>
      <p:grpSp>
        <p:nvGrpSpPr>
          <p:cNvPr id="9" name="组合 8"/>
          <p:cNvGrpSpPr/>
          <p:nvPr/>
        </p:nvGrpSpPr>
        <p:grpSpPr>
          <a:xfrm>
            <a:off x="1830070" y="1770380"/>
            <a:ext cx="478790" cy="2338070"/>
            <a:chOff x="2882" y="2788"/>
            <a:chExt cx="754" cy="3682"/>
          </a:xfrm>
        </p:grpSpPr>
        <p:sp>
          <p:nvSpPr>
            <p:cNvPr id="3" name="椭圆 2"/>
            <p:cNvSpPr/>
            <p:nvPr/>
          </p:nvSpPr>
          <p:spPr>
            <a:xfrm>
              <a:off x="2927" y="2820"/>
              <a:ext cx="648" cy="6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4" name="椭圆 3"/>
            <p:cNvSpPr/>
            <p:nvPr/>
          </p:nvSpPr>
          <p:spPr>
            <a:xfrm>
              <a:off x="2927" y="3593"/>
              <a:ext cx="648" cy="6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5" name="椭圆 4"/>
            <p:cNvSpPr/>
            <p:nvPr/>
          </p:nvSpPr>
          <p:spPr>
            <a:xfrm>
              <a:off x="2927" y="5722"/>
              <a:ext cx="648" cy="6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7" name="文本框 6"/>
            <p:cNvSpPr txBox="1"/>
            <p:nvPr/>
          </p:nvSpPr>
          <p:spPr>
            <a:xfrm flipH="1">
              <a:off x="3059" y="4270"/>
              <a:ext cx="384" cy="145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a:t>
              </a:r>
            </a:p>
          </p:txBody>
        </p:sp>
        <p:sp>
          <p:nvSpPr>
            <p:cNvPr id="8" name="矩形 7"/>
            <p:cNvSpPr/>
            <p:nvPr/>
          </p:nvSpPr>
          <p:spPr>
            <a:xfrm>
              <a:off x="2882" y="2788"/>
              <a:ext cx="754" cy="36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grpSp>
      <p:grpSp>
        <p:nvGrpSpPr>
          <p:cNvPr id="10" name="组合 9"/>
          <p:cNvGrpSpPr/>
          <p:nvPr/>
        </p:nvGrpSpPr>
        <p:grpSpPr>
          <a:xfrm>
            <a:off x="3079115" y="1770380"/>
            <a:ext cx="478790" cy="2338070"/>
            <a:chOff x="2882" y="2788"/>
            <a:chExt cx="754" cy="3682"/>
          </a:xfrm>
        </p:grpSpPr>
        <p:sp>
          <p:nvSpPr>
            <p:cNvPr id="11" name="椭圆 10"/>
            <p:cNvSpPr/>
            <p:nvPr/>
          </p:nvSpPr>
          <p:spPr>
            <a:xfrm>
              <a:off x="2927" y="2820"/>
              <a:ext cx="648" cy="6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12" name="椭圆 11"/>
            <p:cNvSpPr/>
            <p:nvPr/>
          </p:nvSpPr>
          <p:spPr>
            <a:xfrm>
              <a:off x="2927" y="3593"/>
              <a:ext cx="648" cy="6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13" name="椭圆 12"/>
            <p:cNvSpPr/>
            <p:nvPr/>
          </p:nvSpPr>
          <p:spPr>
            <a:xfrm>
              <a:off x="2927" y="5722"/>
              <a:ext cx="648" cy="6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14" name="文本框 13"/>
            <p:cNvSpPr txBox="1"/>
            <p:nvPr/>
          </p:nvSpPr>
          <p:spPr>
            <a:xfrm flipH="1">
              <a:off x="3059" y="4270"/>
              <a:ext cx="384" cy="145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a:t>
              </a:r>
            </a:p>
          </p:txBody>
        </p:sp>
        <p:sp>
          <p:nvSpPr>
            <p:cNvPr id="15" name="矩形 14"/>
            <p:cNvSpPr/>
            <p:nvPr/>
          </p:nvSpPr>
          <p:spPr>
            <a:xfrm>
              <a:off x="2882" y="2788"/>
              <a:ext cx="754" cy="36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grpSp>
      <p:grpSp>
        <p:nvGrpSpPr>
          <p:cNvPr id="16" name="组合 15"/>
          <p:cNvGrpSpPr/>
          <p:nvPr/>
        </p:nvGrpSpPr>
        <p:grpSpPr>
          <a:xfrm>
            <a:off x="5387975" y="1770380"/>
            <a:ext cx="478790" cy="2338070"/>
            <a:chOff x="2882" y="2788"/>
            <a:chExt cx="754" cy="3682"/>
          </a:xfrm>
        </p:grpSpPr>
        <p:sp>
          <p:nvSpPr>
            <p:cNvPr id="17" name="椭圆 16"/>
            <p:cNvSpPr/>
            <p:nvPr/>
          </p:nvSpPr>
          <p:spPr>
            <a:xfrm>
              <a:off x="2927" y="2820"/>
              <a:ext cx="648" cy="6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18" name="椭圆 17"/>
            <p:cNvSpPr/>
            <p:nvPr/>
          </p:nvSpPr>
          <p:spPr>
            <a:xfrm>
              <a:off x="2927" y="3593"/>
              <a:ext cx="648" cy="6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19" name="椭圆 18"/>
            <p:cNvSpPr/>
            <p:nvPr/>
          </p:nvSpPr>
          <p:spPr>
            <a:xfrm>
              <a:off x="2927" y="5722"/>
              <a:ext cx="648" cy="6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20" name="文本框 19"/>
            <p:cNvSpPr txBox="1"/>
            <p:nvPr/>
          </p:nvSpPr>
          <p:spPr>
            <a:xfrm flipH="1">
              <a:off x="3059" y="4270"/>
              <a:ext cx="384" cy="145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a:t>
              </a:r>
            </a:p>
          </p:txBody>
        </p:sp>
        <p:sp>
          <p:nvSpPr>
            <p:cNvPr id="21" name="矩形 20"/>
            <p:cNvSpPr/>
            <p:nvPr/>
          </p:nvSpPr>
          <p:spPr>
            <a:xfrm>
              <a:off x="2882" y="2788"/>
              <a:ext cx="754" cy="36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grpSp>
      <p:sp>
        <p:nvSpPr>
          <p:cNvPr id="22" name="文本框 21"/>
          <p:cNvSpPr txBox="1"/>
          <p:nvPr/>
        </p:nvSpPr>
        <p:spPr>
          <a:xfrm>
            <a:off x="4327525" y="2755265"/>
            <a:ext cx="403225" cy="3683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a:t>
            </a:r>
          </a:p>
        </p:txBody>
      </p:sp>
      <p:sp>
        <p:nvSpPr>
          <p:cNvPr id="23" name="椭圆 22"/>
          <p:cNvSpPr/>
          <p:nvPr/>
        </p:nvSpPr>
        <p:spPr>
          <a:xfrm>
            <a:off x="6811010" y="2755265"/>
            <a:ext cx="411480" cy="4298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24" name="椭圆 23"/>
          <p:cNvSpPr/>
          <p:nvPr/>
        </p:nvSpPr>
        <p:spPr>
          <a:xfrm>
            <a:off x="8225790" y="2755265"/>
            <a:ext cx="411480" cy="4298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cxnSp>
        <p:nvCxnSpPr>
          <p:cNvPr id="25" name="直接箭头连接符 24"/>
          <p:cNvCxnSpPr/>
          <p:nvPr/>
        </p:nvCxnSpPr>
        <p:spPr>
          <a:xfrm>
            <a:off x="5989955" y="2987675"/>
            <a:ext cx="74739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7312660" y="3006725"/>
            <a:ext cx="83375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2385695" y="2901315"/>
            <a:ext cx="584835"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575246" y="2803461"/>
            <a:ext cx="301625" cy="368300"/>
          </a:xfrm>
          <a:prstGeom prst="rect">
            <a:avLst/>
          </a:prstGeom>
          <a:noFill/>
        </p:spPr>
        <p:txBody>
          <a:bodyPr wrap="none"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X</a:t>
            </a:r>
          </a:p>
        </p:txBody>
      </p:sp>
      <p:cxnSp>
        <p:nvCxnSpPr>
          <p:cNvPr id="29" name="直接箭头连接符 28"/>
          <p:cNvCxnSpPr/>
          <p:nvPr/>
        </p:nvCxnSpPr>
        <p:spPr>
          <a:xfrm flipV="1">
            <a:off x="976630" y="2997200"/>
            <a:ext cx="73787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8778875" y="2987675"/>
            <a:ext cx="94869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33" name="对象 32">
            <a:hlinkClick r:id="" action="ppaction://ole?verb=0"/>
          </p:cNvPr>
          <p:cNvGraphicFramePr>
            <a:graphicFrameLocks noChangeAspect="1"/>
          </p:cNvGraphicFramePr>
          <p:nvPr/>
        </p:nvGraphicFramePr>
        <p:xfrm>
          <a:off x="9981565" y="2747010"/>
          <a:ext cx="288925" cy="446405"/>
        </p:xfrm>
        <a:graphic>
          <a:graphicData uri="http://schemas.openxmlformats.org/presentationml/2006/ole">
            <mc:AlternateContent xmlns:mc="http://schemas.openxmlformats.org/markup-compatibility/2006">
              <mc:Choice xmlns:v="urn:schemas-microsoft-com:vml" Requires="v">
                <p:oleObj r:id="rId3" imgW="127000" imgH="190500" progId="Equation.KSEE3">
                  <p:embed/>
                </p:oleObj>
              </mc:Choice>
              <mc:Fallback>
                <p:oleObj r:id="rId3" imgW="127000" imgH="190500" progId="Equation.KSEE3">
                  <p:embed/>
                  <p:pic>
                    <p:nvPicPr>
                      <p:cNvPr id="33" name="对象 32">
                        <a:hlinkClick r:id="" action="ppaction://ole?verb=0"/>
                      </p:cNvPr>
                      <p:cNvPicPr/>
                      <p:nvPr/>
                    </p:nvPicPr>
                    <p:blipFill>
                      <a:blip r:embed="rId4"/>
                      <a:stretch>
                        <a:fillRect/>
                      </a:stretch>
                    </p:blipFill>
                    <p:spPr>
                      <a:xfrm>
                        <a:off x="9981565" y="2747010"/>
                        <a:ext cx="288925" cy="446405"/>
                      </a:xfrm>
                      <a:prstGeom prst="rect">
                        <a:avLst/>
                      </a:prstGeom>
                    </p:spPr>
                  </p:pic>
                </p:oleObj>
              </mc:Fallback>
            </mc:AlternateContent>
          </a:graphicData>
        </a:graphic>
      </p:graphicFrame>
      <p:cxnSp>
        <p:nvCxnSpPr>
          <p:cNvPr id="36" name="直接连接符 35"/>
          <p:cNvCxnSpPr/>
          <p:nvPr/>
        </p:nvCxnSpPr>
        <p:spPr>
          <a:xfrm>
            <a:off x="814070" y="4799330"/>
            <a:ext cx="70637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814070" y="4463415"/>
            <a:ext cx="0" cy="335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flipV="1">
            <a:off x="7858760" y="4511675"/>
            <a:ext cx="9525" cy="287655"/>
          </a:xfrm>
          <a:prstGeom prst="line">
            <a:avLst/>
          </a:prstGeom>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1942465" y="4431030"/>
            <a:ext cx="4893945" cy="3683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冻结这些层的权重，使其在训练中不会被改变</a:t>
            </a:r>
          </a:p>
        </p:txBody>
      </p:sp>
      <p:sp>
        <p:nvSpPr>
          <p:cNvPr id="41" name="文本框 40"/>
          <p:cNvSpPr txBox="1"/>
          <p:nvPr/>
        </p:nvSpPr>
        <p:spPr>
          <a:xfrm>
            <a:off x="7089140" y="1422400"/>
            <a:ext cx="3181350" cy="3683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训练这一层来满足我们的需求</a:t>
            </a:r>
          </a:p>
        </p:txBody>
      </p:sp>
      <p:cxnSp>
        <p:nvCxnSpPr>
          <p:cNvPr id="42" name="直接箭头连接符 41"/>
          <p:cNvCxnSpPr/>
          <p:nvPr/>
        </p:nvCxnSpPr>
        <p:spPr>
          <a:xfrm flipH="1">
            <a:off x="8434070" y="1837690"/>
            <a:ext cx="19050" cy="8623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sym typeface="+mn-ea"/>
              </a:rPr>
              <a:t>神经网络的迁移学习</a:t>
            </a:r>
            <a:endParaRPr kumimoji="0" lang="zh-CN" altLang="en-US" sz="36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endParaRPr>
          </a:p>
        </p:txBody>
      </p:sp>
      <p:grpSp>
        <p:nvGrpSpPr>
          <p:cNvPr id="9" name="组合 8"/>
          <p:cNvGrpSpPr/>
          <p:nvPr/>
        </p:nvGrpSpPr>
        <p:grpSpPr>
          <a:xfrm>
            <a:off x="1801495" y="2479675"/>
            <a:ext cx="478790" cy="2338070"/>
            <a:chOff x="2882" y="2788"/>
            <a:chExt cx="754" cy="3682"/>
          </a:xfrm>
        </p:grpSpPr>
        <p:sp>
          <p:nvSpPr>
            <p:cNvPr id="3" name="椭圆 2"/>
            <p:cNvSpPr/>
            <p:nvPr/>
          </p:nvSpPr>
          <p:spPr>
            <a:xfrm>
              <a:off x="2927" y="2820"/>
              <a:ext cx="648" cy="6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4" name="椭圆 3"/>
            <p:cNvSpPr/>
            <p:nvPr/>
          </p:nvSpPr>
          <p:spPr>
            <a:xfrm>
              <a:off x="2927" y="3593"/>
              <a:ext cx="648" cy="6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5" name="椭圆 4"/>
            <p:cNvSpPr/>
            <p:nvPr/>
          </p:nvSpPr>
          <p:spPr>
            <a:xfrm>
              <a:off x="2927" y="5722"/>
              <a:ext cx="648" cy="6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7" name="文本框 6"/>
            <p:cNvSpPr txBox="1"/>
            <p:nvPr/>
          </p:nvSpPr>
          <p:spPr>
            <a:xfrm flipH="1">
              <a:off x="3059" y="4270"/>
              <a:ext cx="384" cy="145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a:t>
              </a:r>
            </a:p>
          </p:txBody>
        </p:sp>
        <p:sp>
          <p:nvSpPr>
            <p:cNvPr id="8" name="矩形 7"/>
            <p:cNvSpPr/>
            <p:nvPr/>
          </p:nvSpPr>
          <p:spPr>
            <a:xfrm>
              <a:off x="2882" y="2788"/>
              <a:ext cx="754" cy="36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grpSp>
      <p:grpSp>
        <p:nvGrpSpPr>
          <p:cNvPr id="10" name="组合 9"/>
          <p:cNvGrpSpPr/>
          <p:nvPr/>
        </p:nvGrpSpPr>
        <p:grpSpPr>
          <a:xfrm>
            <a:off x="3050540" y="2479675"/>
            <a:ext cx="478790" cy="2338070"/>
            <a:chOff x="2882" y="2788"/>
            <a:chExt cx="754" cy="3682"/>
          </a:xfrm>
        </p:grpSpPr>
        <p:sp>
          <p:nvSpPr>
            <p:cNvPr id="11" name="椭圆 10"/>
            <p:cNvSpPr/>
            <p:nvPr/>
          </p:nvSpPr>
          <p:spPr>
            <a:xfrm>
              <a:off x="2927" y="2820"/>
              <a:ext cx="648" cy="6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12" name="椭圆 11"/>
            <p:cNvSpPr/>
            <p:nvPr/>
          </p:nvSpPr>
          <p:spPr>
            <a:xfrm>
              <a:off x="2927" y="3593"/>
              <a:ext cx="648" cy="6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13" name="椭圆 12"/>
            <p:cNvSpPr/>
            <p:nvPr/>
          </p:nvSpPr>
          <p:spPr>
            <a:xfrm>
              <a:off x="2927" y="5722"/>
              <a:ext cx="648" cy="6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14" name="文本框 13"/>
            <p:cNvSpPr txBox="1"/>
            <p:nvPr/>
          </p:nvSpPr>
          <p:spPr>
            <a:xfrm flipH="1">
              <a:off x="3059" y="4270"/>
              <a:ext cx="384" cy="145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a:t>
              </a:r>
            </a:p>
          </p:txBody>
        </p:sp>
        <p:sp>
          <p:nvSpPr>
            <p:cNvPr id="15" name="矩形 14"/>
            <p:cNvSpPr/>
            <p:nvPr/>
          </p:nvSpPr>
          <p:spPr>
            <a:xfrm>
              <a:off x="2882" y="2788"/>
              <a:ext cx="754" cy="36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grpSp>
      <p:grpSp>
        <p:nvGrpSpPr>
          <p:cNvPr id="16" name="组合 15"/>
          <p:cNvGrpSpPr/>
          <p:nvPr/>
        </p:nvGrpSpPr>
        <p:grpSpPr>
          <a:xfrm>
            <a:off x="5359400" y="2479675"/>
            <a:ext cx="478790" cy="2338070"/>
            <a:chOff x="2882" y="2788"/>
            <a:chExt cx="754" cy="3682"/>
          </a:xfrm>
        </p:grpSpPr>
        <p:sp>
          <p:nvSpPr>
            <p:cNvPr id="17" name="椭圆 16"/>
            <p:cNvSpPr/>
            <p:nvPr/>
          </p:nvSpPr>
          <p:spPr>
            <a:xfrm>
              <a:off x="2927" y="2820"/>
              <a:ext cx="648" cy="6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18" name="椭圆 17"/>
            <p:cNvSpPr/>
            <p:nvPr/>
          </p:nvSpPr>
          <p:spPr>
            <a:xfrm>
              <a:off x="2927" y="3593"/>
              <a:ext cx="648" cy="6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19" name="椭圆 18"/>
            <p:cNvSpPr/>
            <p:nvPr/>
          </p:nvSpPr>
          <p:spPr>
            <a:xfrm>
              <a:off x="2927" y="5722"/>
              <a:ext cx="648" cy="6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20" name="文本框 19"/>
            <p:cNvSpPr txBox="1"/>
            <p:nvPr/>
          </p:nvSpPr>
          <p:spPr>
            <a:xfrm flipH="1">
              <a:off x="3059" y="4270"/>
              <a:ext cx="384" cy="145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a:t>
              </a:r>
            </a:p>
          </p:txBody>
        </p:sp>
        <p:sp>
          <p:nvSpPr>
            <p:cNvPr id="21" name="矩形 20"/>
            <p:cNvSpPr/>
            <p:nvPr/>
          </p:nvSpPr>
          <p:spPr>
            <a:xfrm>
              <a:off x="2882" y="2788"/>
              <a:ext cx="754" cy="36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grpSp>
      <p:sp>
        <p:nvSpPr>
          <p:cNvPr id="22" name="文本框 21"/>
          <p:cNvSpPr txBox="1"/>
          <p:nvPr/>
        </p:nvSpPr>
        <p:spPr>
          <a:xfrm>
            <a:off x="4298950" y="3464560"/>
            <a:ext cx="403225" cy="3683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a:t>
            </a:r>
          </a:p>
        </p:txBody>
      </p:sp>
      <p:sp>
        <p:nvSpPr>
          <p:cNvPr id="23" name="椭圆 22"/>
          <p:cNvSpPr/>
          <p:nvPr/>
        </p:nvSpPr>
        <p:spPr>
          <a:xfrm>
            <a:off x="6782435" y="3464560"/>
            <a:ext cx="411480" cy="4298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24" name="椭圆 23"/>
          <p:cNvSpPr/>
          <p:nvPr/>
        </p:nvSpPr>
        <p:spPr>
          <a:xfrm>
            <a:off x="8197215" y="3464560"/>
            <a:ext cx="411480" cy="4298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cxnSp>
        <p:nvCxnSpPr>
          <p:cNvPr id="25" name="直接箭头连接符 24"/>
          <p:cNvCxnSpPr/>
          <p:nvPr/>
        </p:nvCxnSpPr>
        <p:spPr>
          <a:xfrm>
            <a:off x="5961380" y="3696970"/>
            <a:ext cx="74739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7284085" y="3716020"/>
            <a:ext cx="83375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2357120" y="3610610"/>
            <a:ext cx="584835"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546671" y="3512756"/>
            <a:ext cx="301625" cy="368300"/>
          </a:xfrm>
          <a:prstGeom prst="rect">
            <a:avLst/>
          </a:prstGeom>
          <a:noFill/>
        </p:spPr>
        <p:txBody>
          <a:bodyPr wrap="none"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X</a:t>
            </a:r>
          </a:p>
        </p:txBody>
      </p:sp>
      <p:cxnSp>
        <p:nvCxnSpPr>
          <p:cNvPr id="29" name="直接箭头连接符 28"/>
          <p:cNvCxnSpPr/>
          <p:nvPr/>
        </p:nvCxnSpPr>
        <p:spPr>
          <a:xfrm flipV="1">
            <a:off x="948055" y="3706495"/>
            <a:ext cx="73787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8750300" y="3696970"/>
            <a:ext cx="94869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33" name="对象 32">
            <a:hlinkClick r:id="" action="ppaction://ole?verb=0"/>
          </p:cNvPr>
          <p:cNvGraphicFramePr>
            <a:graphicFrameLocks noChangeAspect="1"/>
          </p:cNvGraphicFramePr>
          <p:nvPr/>
        </p:nvGraphicFramePr>
        <p:xfrm>
          <a:off x="9952990" y="3456305"/>
          <a:ext cx="288925" cy="446405"/>
        </p:xfrm>
        <a:graphic>
          <a:graphicData uri="http://schemas.openxmlformats.org/presentationml/2006/ole">
            <mc:AlternateContent xmlns:mc="http://schemas.openxmlformats.org/markup-compatibility/2006">
              <mc:Choice xmlns:v="urn:schemas-microsoft-com:vml" Requires="v">
                <p:oleObj r:id="rId3" imgW="127000" imgH="190500" progId="Equation.KSEE3">
                  <p:embed/>
                </p:oleObj>
              </mc:Choice>
              <mc:Fallback>
                <p:oleObj r:id="rId3" imgW="127000" imgH="190500" progId="Equation.KSEE3">
                  <p:embed/>
                  <p:pic>
                    <p:nvPicPr>
                      <p:cNvPr id="33" name="对象 32">
                        <a:hlinkClick r:id="" action="ppaction://ole?verb=0"/>
                      </p:cNvPr>
                      <p:cNvPicPr/>
                      <p:nvPr/>
                    </p:nvPicPr>
                    <p:blipFill>
                      <a:blip r:embed="rId4"/>
                      <a:stretch>
                        <a:fillRect/>
                      </a:stretch>
                    </p:blipFill>
                    <p:spPr>
                      <a:xfrm>
                        <a:off x="9952990" y="3456305"/>
                        <a:ext cx="288925" cy="446405"/>
                      </a:xfrm>
                      <a:prstGeom prst="rect">
                        <a:avLst/>
                      </a:prstGeom>
                    </p:spPr>
                  </p:pic>
                </p:oleObj>
              </mc:Fallback>
            </mc:AlternateContent>
          </a:graphicData>
        </a:graphic>
      </p:graphicFrame>
      <p:cxnSp>
        <p:nvCxnSpPr>
          <p:cNvPr id="36" name="直接连接符 35"/>
          <p:cNvCxnSpPr/>
          <p:nvPr/>
        </p:nvCxnSpPr>
        <p:spPr>
          <a:xfrm flipV="1">
            <a:off x="785495" y="5499100"/>
            <a:ext cx="3057525" cy="9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785495" y="5172710"/>
            <a:ext cx="0" cy="335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flipV="1">
            <a:off x="3833495" y="5220970"/>
            <a:ext cx="9525" cy="287655"/>
          </a:xfrm>
          <a:prstGeom prst="line">
            <a:avLst/>
          </a:prstGeom>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678815" y="5657850"/>
            <a:ext cx="4893945" cy="3683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冻结这些层的权重，使其在训练中不会被改变</a:t>
            </a:r>
          </a:p>
        </p:txBody>
      </p:sp>
      <p:sp>
        <p:nvSpPr>
          <p:cNvPr id="41" name="文本框 40"/>
          <p:cNvSpPr txBox="1"/>
          <p:nvPr/>
        </p:nvSpPr>
        <p:spPr>
          <a:xfrm>
            <a:off x="5137150" y="1383665"/>
            <a:ext cx="3181350" cy="3683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训练这些层来满足我们的需求</a:t>
            </a:r>
          </a:p>
        </p:txBody>
      </p:sp>
      <p:cxnSp>
        <p:nvCxnSpPr>
          <p:cNvPr id="2" name="直接连接符 1"/>
          <p:cNvCxnSpPr/>
          <p:nvPr/>
        </p:nvCxnSpPr>
        <p:spPr>
          <a:xfrm>
            <a:off x="4676775" y="2105660"/>
            <a:ext cx="41021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8769350" y="2105660"/>
            <a:ext cx="9525" cy="2108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4667250" y="2105660"/>
            <a:ext cx="9525" cy="210820"/>
          </a:xfrm>
          <a:prstGeom prst="line">
            <a:avLst/>
          </a:prstGeom>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6277610" y="5067300"/>
            <a:ext cx="5102225" cy="9220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当我们已经有了较多的数据之后，可以考虑再多训练几层网络，以提高网络在自己数据集上的分类能力。</a:t>
            </a:r>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sym typeface="+mn-ea"/>
              </a:rPr>
              <a:t>神经网络的迁移学习</a:t>
            </a:r>
            <a:endParaRPr kumimoji="0" lang="zh-CN" altLang="en-US" sz="36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endParaRPr>
          </a:p>
        </p:txBody>
      </p:sp>
      <p:sp>
        <p:nvSpPr>
          <p:cNvPr id="35" name="文本框 34"/>
          <p:cNvSpPr txBox="1"/>
          <p:nvPr/>
        </p:nvSpPr>
        <p:spPr>
          <a:xfrm>
            <a:off x="1405255" y="2096135"/>
            <a:ext cx="9277985" cy="64516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使用已经在</a:t>
            </a:r>
            <a:r>
              <a:rPr kumimoji="0" lang="en-US" altLang="zh-CN"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ImageNet</a:t>
            </a:r>
            <a:r>
              <a:rPr kumimoji="0" lang="zh-CN" altLang="en-US"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上训练好的</a:t>
            </a:r>
            <a:r>
              <a:rPr kumimoji="0" lang="en-US" altLang="zh-CN"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MobileNetV2</a:t>
            </a:r>
            <a:r>
              <a:rPr kumimoji="0" lang="zh-CN" altLang="en-US"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模型来迁移到我们的花分类的任务上，花的种类一共有</a:t>
            </a:r>
            <a:r>
              <a:rPr kumimoji="0" lang="en-US" altLang="zh-CN"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5</a:t>
            </a:r>
            <a:r>
              <a:rPr kumimoji="0" lang="zh-CN" altLang="en-US"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类：daisy、dandelion、roses、sunflowers、tulips</a:t>
            </a:r>
          </a:p>
        </p:txBody>
      </p:sp>
      <p:pic>
        <p:nvPicPr>
          <p:cNvPr id="38" name="图片 37"/>
          <p:cNvPicPr>
            <a:picLocks noChangeAspect="1"/>
          </p:cNvPicPr>
          <p:nvPr/>
        </p:nvPicPr>
        <p:blipFill>
          <a:blip r:embed="rId3"/>
          <a:stretch>
            <a:fillRect/>
          </a:stretch>
        </p:blipFill>
        <p:spPr>
          <a:xfrm>
            <a:off x="983615" y="3113405"/>
            <a:ext cx="2066925" cy="1551940"/>
          </a:xfrm>
          <a:prstGeom prst="rect">
            <a:avLst/>
          </a:prstGeom>
        </p:spPr>
      </p:pic>
      <p:pic>
        <p:nvPicPr>
          <p:cNvPr id="42" name="图片 41"/>
          <p:cNvPicPr>
            <a:picLocks noChangeAspect="1"/>
          </p:cNvPicPr>
          <p:nvPr/>
        </p:nvPicPr>
        <p:blipFill>
          <a:blip r:embed="rId4"/>
          <a:stretch>
            <a:fillRect/>
          </a:stretch>
        </p:blipFill>
        <p:spPr>
          <a:xfrm>
            <a:off x="3163570" y="3113405"/>
            <a:ext cx="1551940" cy="1455420"/>
          </a:xfrm>
          <a:prstGeom prst="rect">
            <a:avLst/>
          </a:prstGeom>
        </p:spPr>
      </p:pic>
      <p:pic>
        <p:nvPicPr>
          <p:cNvPr id="43" name="图片 42"/>
          <p:cNvPicPr>
            <a:picLocks noChangeAspect="1"/>
          </p:cNvPicPr>
          <p:nvPr/>
        </p:nvPicPr>
        <p:blipFill>
          <a:blip r:embed="rId5"/>
          <a:stretch>
            <a:fillRect/>
          </a:stretch>
        </p:blipFill>
        <p:spPr>
          <a:xfrm>
            <a:off x="4813300" y="3113405"/>
            <a:ext cx="2066925" cy="1377950"/>
          </a:xfrm>
          <a:prstGeom prst="rect">
            <a:avLst/>
          </a:prstGeom>
        </p:spPr>
      </p:pic>
      <p:pic>
        <p:nvPicPr>
          <p:cNvPr id="44" name="图片 43"/>
          <p:cNvPicPr>
            <a:picLocks noChangeAspect="1"/>
          </p:cNvPicPr>
          <p:nvPr/>
        </p:nvPicPr>
        <p:blipFill>
          <a:blip r:embed="rId6"/>
          <a:stretch>
            <a:fillRect/>
          </a:stretch>
        </p:blipFill>
        <p:spPr>
          <a:xfrm>
            <a:off x="6988810" y="3113405"/>
            <a:ext cx="2066925" cy="1551940"/>
          </a:xfrm>
          <a:prstGeom prst="rect">
            <a:avLst/>
          </a:prstGeom>
        </p:spPr>
      </p:pic>
      <p:pic>
        <p:nvPicPr>
          <p:cNvPr id="45" name="图片 44"/>
          <p:cNvPicPr>
            <a:picLocks noChangeAspect="1"/>
          </p:cNvPicPr>
          <p:nvPr/>
        </p:nvPicPr>
        <p:blipFill>
          <a:blip r:embed="rId7"/>
          <a:stretch>
            <a:fillRect/>
          </a:stretch>
        </p:blipFill>
        <p:spPr>
          <a:xfrm>
            <a:off x="9314180" y="3113405"/>
            <a:ext cx="2066925" cy="1377950"/>
          </a:xfrm>
          <a:prstGeom prst="rect">
            <a:avLst/>
          </a:prstGeom>
        </p:spPr>
      </p:pic>
      <p:sp>
        <p:nvSpPr>
          <p:cNvPr id="46" name="文本框 45"/>
          <p:cNvSpPr txBox="1"/>
          <p:nvPr/>
        </p:nvSpPr>
        <p:spPr>
          <a:xfrm>
            <a:off x="1610360" y="4779645"/>
            <a:ext cx="814070" cy="3683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daisy</a:t>
            </a:r>
          </a:p>
        </p:txBody>
      </p:sp>
      <p:sp>
        <p:nvSpPr>
          <p:cNvPr id="47" name="文本框 46"/>
          <p:cNvSpPr txBox="1"/>
          <p:nvPr/>
        </p:nvSpPr>
        <p:spPr>
          <a:xfrm>
            <a:off x="3383915" y="4779645"/>
            <a:ext cx="1111885" cy="36830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dandelion</a:t>
            </a:r>
          </a:p>
        </p:txBody>
      </p:sp>
      <p:sp>
        <p:nvSpPr>
          <p:cNvPr id="49" name="文本框 48"/>
          <p:cNvSpPr txBox="1"/>
          <p:nvPr/>
        </p:nvSpPr>
        <p:spPr>
          <a:xfrm>
            <a:off x="5510530" y="4779645"/>
            <a:ext cx="672465" cy="36830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roses</a:t>
            </a:r>
          </a:p>
        </p:txBody>
      </p:sp>
      <p:sp>
        <p:nvSpPr>
          <p:cNvPr id="50" name="文本框 49"/>
          <p:cNvSpPr txBox="1"/>
          <p:nvPr/>
        </p:nvSpPr>
        <p:spPr>
          <a:xfrm>
            <a:off x="7426325" y="4779645"/>
            <a:ext cx="1191895" cy="36830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sunflowers</a:t>
            </a:r>
          </a:p>
        </p:txBody>
      </p:sp>
      <p:sp>
        <p:nvSpPr>
          <p:cNvPr id="51" name="文本框 50"/>
          <p:cNvSpPr txBox="1"/>
          <p:nvPr/>
        </p:nvSpPr>
        <p:spPr>
          <a:xfrm>
            <a:off x="10001250" y="4779645"/>
            <a:ext cx="693420" cy="36830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tulips</a:t>
            </a:r>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sym typeface="+mn-ea"/>
              </a:rPr>
              <a:t>神经网络的迁移学习</a:t>
            </a:r>
            <a:endParaRPr kumimoji="0" lang="zh-CN" altLang="en-US" sz="36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endParaRPr>
          </a:p>
        </p:txBody>
      </p:sp>
      <p:pic>
        <p:nvPicPr>
          <p:cNvPr id="3" name="图片 2"/>
          <p:cNvPicPr>
            <a:picLocks noChangeAspect="1"/>
          </p:cNvPicPr>
          <p:nvPr/>
        </p:nvPicPr>
        <p:blipFill>
          <a:blip r:embed="rId3"/>
          <a:stretch>
            <a:fillRect/>
          </a:stretch>
        </p:blipFill>
        <p:spPr>
          <a:xfrm>
            <a:off x="707390" y="1474470"/>
            <a:ext cx="6420485" cy="4147820"/>
          </a:xfrm>
          <a:prstGeom prst="rect">
            <a:avLst/>
          </a:prstGeom>
        </p:spPr>
      </p:pic>
      <p:sp>
        <p:nvSpPr>
          <p:cNvPr id="4" name="文本框 3"/>
          <p:cNvSpPr txBox="1"/>
          <p:nvPr/>
        </p:nvSpPr>
        <p:spPr>
          <a:xfrm>
            <a:off x="7868285" y="3087370"/>
            <a:ext cx="3402330" cy="9220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首先要定义使用什么硬件资源来训练网络，然后再定义对输入图片的预处理操作。</a:t>
            </a:r>
            <a:endParaRPr kumimoji="0" lang="en-US" altLang="zh-CN"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endParaRPr>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sym typeface="+mn-ea"/>
              </a:rPr>
              <a:t>神经网络的迁移学习</a:t>
            </a:r>
            <a:endParaRPr kumimoji="0" lang="zh-CN" altLang="en-US" sz="36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endParaRPr>
          </a:p>
        </p:txBody>
      </p:sp>
      <p:sp>
        <p:nvSpPr>
          <p:cNvPr id="4" name="文本框 3"/>
          <p:cNvSpPr txBox="1"/>
          <p:nvPr/>
        </p:nvSpPr>
        <p:spPr>
          <a:xfrm>
            <a:off x="7868285" y="3087370"/>
            <a:ext cx="3402330" cy="119888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这里是定义了在训练过程中所使用的训练集和测试集，训练集用来训练网络，测试集用来计算网络的预测精度</a:t>
            </a:r>
            <a:endParaRPr kumimoji="0" lang="en-US" altLang="zh-CN"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endParaRPr>
          </a:p>
        </p:txBody>
      </p:sp>
      <p:pic>
        <p:nvPicPr>
          <p:cNvPr id="2" name="图片 1"/>
          <p:cNvPicPr>
            <a:picLocks noChangeAspect="1"/>
          </p:cNvPicPr>
          <p:nvPr/>
        </p:nvPicPr>
        <p:blipFill>
          <a:blip r:embed="rId3"/>
          <a:stretch>
            <a:fillRect/>
          </a:stretch>
        </p:blipFill>
        <p:spPr>
          <a:xfrm>
            <a:off x="707390" y="1283335"/>
            <a:ext cx="6451600" cy="3917315"/>
          </a:xfrm>
          <a:prstGeom prst="rect">
            <a:avLst/>
          </a:prstGeom>
        </p:spPr>
      </p:pic>
      <p:pic>
        <p:nvPicPr>
          <p:cNvPr id="5" name="图片 4"/>
          <p:cNvPicPr>
            <a:picLocks noChangeAspect="1"/>
          </p:cNvPicPr>
          <p:nvPr/>
        </p:nvPicPr>
        <p:blipFill>
          <a:blip r:embed="rId4"/>
          <a:stretch>
            <a:fillRect/>
          </a:stretch>
        </p:blipFill>
        <p:spPr>
          <a:xfrm>
            <a:off x="707390" y="5200650"/>
            <a:ext cx="6451600" cy="1203960"/>
          </a:xfrm>
          <a:prstGeom prst="rect">
            <a:avLst/>
          </a:prstGeom>
        </p:spPr>
      </p:pic>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sym typeface="+mn-ea"/>
              </a:rPr>
              <a:t>神经网络的迁移学习</a:t>
            </a:r>
            <a:endParaRPr kumimoji="0" lang="zh-CN" altLang="en-US" sz="36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endParaRPr>
          </a:p>
        </p:txBody>
      </p:sp>
      <p:pic>
        <p:nvPicPr>
          <p:cNvPr id="3" name="图片 2"/>
          <p:cNvPicPr>
            <a:picLocks noChangeAspect="1"/>
          </p:cNvPicPr>
          <p:nvPr/>
        </p:nvPicPr>
        <p:blipFill>
          <a:blip r:embed="rId3"/>
          <a:stretch>
            <a:fillRect/>
          </a:stretch>
        </p:blipFill>
        <p:spPr>
          <a:xfrm>
            <a:off x="2004060" y="1624330"/>
            <a:ext cx="8185150" cy="3096260"/>
          </a:xfrm>
          <a:prstGeom prst="rect">
            <a:avLst/>
          </a:prstGeom>
        </p:spPr>
      </p:pic>
      <p:sp>
        <p:nvSpPr>
          <p:cNvPr id="7" name="文本框 6"/>
          <p:cNvSpPr txBox="1"/>
          <p:nvPr/>
        </p:nvSpPr>
        <p:spPr>
          <a:xfrm>
            <a:off x="1841500" y="4981575"/>
            <a:ext cx="8510270" cy="14763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这里就是创建了一个</a:t>
            </a:r>
            <a:r>
              <a:rPr kumimoji="0" lang="en-US" altLang="zh-CN"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MobileNetV2</a:t>
            </a:r>
            <a:r>
              <a:rPr kumimoji="0" lang="zh-CN" altLang="en-US"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的网络，</a:t>
            </a:r>
            <a:r>
              <a:rPr kumimoji="0" lang="en-US" altLang="zh-CN"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numClass=5</a:t>
            </a:r>
            <a:r>
              <a:rPr kumimoji="0" lang="zh-CN" altLang="en-US"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是因为我们最终的分类类别是</a:t>
            </a:r>
            <a:r>
              <a:rPr kumimoji="0" lang="en-US" altLang="zh-CN"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5</a:t>
            </a:r>
            <a:r>
              <a:rPr kumimoji="0" lang="zh-CN" altLang="en-US"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类花。在加载完</a:t>
            </a:r>
            <a:r>
              <a:rPr kumimoji="0" lang="en-US" altLang="zh-CN"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MobileNetV2</a:t>
            </a:r>
            <a:r>
              <a:rPr kumimoji="0" lang="zh-CN" altLang="en-US"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在</a:t>
            </a:r>
            <a:r>
              <a:rPr kumimoji="0" lang="en-US" altLang="zh-CN"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ImageNet</a:t>
            </a:r>
            <a:r>
              <a:rPr kumimoji="0" lang="zh-CN" altLang="en-US"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上预训练的权重之后，我们将</a:t>
            </a:r>
            <a:r>
              <a:rPr kumimoji="0" lang="en-US" altLang="zh-CN"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MobileNet</a:t>
            </a:r>
            <a:r>
              <a:rPr kumimoji="0" lang="zh-CN" altLang="en-US"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的最后几个用于分类的层的权重去除，然后冻结网络前面用于特征提取的的权重，这样就能在训练中只更新网络最后的几个用于分类的层的参数，而不会改动前面用于特征提取的层的参数。</a:t>
            </a:r>
          </a:p>
        </p:txBody>
      </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sym typeface="+mn-ea"/>
              </a:rPr>
              <a:t>神经网络的迁移学习</a:t>
            </a:r>
            <a:endParaRPr kumimoji="0" lang="zh-CN" altLang="en-US" sz="36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endParaRPr>
          </a:p>
        </p:txBody>
      </p:sp>
      <p:pic>
        <p:nvPicPr>
          <p:cNvPr id="5" name="图片 4"/>
          <p:cNvPicPr>
            <a:picLocks noChangeAspect="1"/>
          </p:cNvPicPr>
          <p:nvPr/>
        </p:nvPicPr>
        <p:blipFill>
          <a:blip r:embed="rId3"/>
          <a:stretch>
            <a:fillRect/>
          </a:stretch>
        </p:blipFill>
        <p:spPr>
          <a:xfrm>
            <a:off x="707390" y="1229360"/>
            <a:ext cx="5639435" cy="5508625"/>
          </a:xfrm>
          <a:prstGeom prst="rect">
            <a:avLst/>
          </a:prstGeom>
        </p:spPr>
      </p:pic>
      <p:sp>
        <p:nvSpPr>
          <p:cNvPr id="8" name="文本框 7"/>
          <p:cNvSpPr txBox="1"/>
          <p:nvPr/>
        </p:nvSpPr>
        <p:spPr>
          <a:xfrm>
            <a:off x="7169785" y="3384550"/>
            <a:ext cx="4535805" cy="119888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这里是在训练集上进行训练，然后每一轮训练完之后会将模型在测试集上计算它的准确率，如果准确率大于历史最大准确率就会保存这个权重到指定的路径下</a:t>
            </a:r>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sym typeface="+mn-ea"/>
              </a:rPr>
              <a:t>神经网络的迁移学习</a:t>
            </a:r>
            <a:endParaRPr kumimoji="0" lang="zh-CN" altLang="en-US" sz="36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endParaRPr>
          </a:p>
        </p:txBody>
      </p:sp>
      <p:sp>
        <p:nvSpPr>
          <p:cNvPr id="2" name="文本框 1"/>
          <p:cNvSpPr txBox="1"/>
          <p:nvPr/>
        </p:nvSpPr>
        <p:spPr>
          <a:xfrm>
            <a:off x="3387725" y="1559560"/>
            <a:ext cx="5416550" cy="3683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在训练完模型之后，我们可以看看模型的预测效果：</a:t>
            </a:r>
          </a:p>
        </p:txBody>
      </p:sp>
      <p:pic>
        <p:nvPicPr>
          <p:cNvPr id="3" name="图片 2"/>
          <p:cNvPicPr>
            <a:picLocks noChangeAspect="1"/>
          </p:cNvPicPr>
          <p:nvPr/>
        </p:nvPicPr>
        <p:blipFill>
          <a:blip r:embed="rId3"/>
          <a:stretch>
            <a:fillRect/>
          </a:stretch>
        </p:blipFill>
        <p:spPr>
          <a:xfrm>
            <a:off x="793750" y="2044700"/>
            <a:ext cx="4662805" cy="3499485"/>
          </a:xfrm>
          <a:prstGeom prst="rect">
            <a:avLst/>
          </a:prstGeom>
        </p:spPr>
      </p:pic>
      <p:sp>
        <p:nvSpPr>
          <p:cNvPr id="4" name="文本框 3"/>
          <p:cNvSpPr txBox="1"/>
          <p:nvPr/>
        </p:nvSpPr>
        <p:spPr>
          <a:xfrm>
            <a:off x="1226185" y="5661660"/>
            <a:ext cx="8788400" cy="9220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上面左图是模型预测</a:t>
            </a:r>
            <a:r>
              <a:rPr kumimoji="0" lang="en-US" altLang="zh-CN"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tulips</a:t>
            </a:r>
            <a:r>
              <a:rPr kumimoji="0" lang="zh-CN" altLang="en-US"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图片的结果，右图是模型在测试集上的准确率。可以看到，模型在花分类的数据集上已经有比较好的检测性能了，这表示我们成功地将模型从</a:t>
            </a:r>
            <a:r>
              <a:rPr kumimoji="0" lang="en-US" altLang="zh-CN"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ImageNet</a:t>
            </a:r>
            <a:r>
              <a:rPr kumimoji="0" lang="zh-CN" altLang="en-US"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的</a:t>
            </a:r>
            <a:r>
              <a:rPr kumimoji="0" lang="en-US" altLang="zh-CN"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1000</a:t>
            </a:r>
            <a:r>
              <a:rPr kumimoji="0" lang="zh-CN" altLang="en-US"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分类任务上迁移学习到花分类的任务上了。</a:t>
            </a:r>
          </a:p>
        </p:txBody>
      </p:sp>
      <p:pic>
        <p:nvPicPr>
          <p:cNvPr id="7" name="图片 6"/>
          <p:cNvPicPr>
            <a:picLocks noChangeAspect="1"/>
          </p:cNvPicPr>
          <p:nvPr/>
        </p:nvPicPr>
        <p:blipFill>
          <a:blip r:embed="rId4"/>
          <a:stretch>
            <a:fillRect/>
          </a:stretch>
        </p:blipFill>
        <p:spPr>
          <a:xfrm>
            <a:off x="6957060" y="3473450"/>
            <a:ext cx="2962275" cy="295275"/>
          </a:xfrm>
          <a:prstGeom prst="rect">
            <a:avLst/>
          </a:prstGeom>
        </p:spPr>
      </p:pic>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sym typeface="+mn-ea"/>
              </a:rPr>
              <a:t>神经网络的迁移学习</a:t>
            </a:r>
            <a:endParaRPr kumimoji="0" lang="zh-CN" altLang="en-US" sz="36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endParaRPr>
          </a:p>
        </p:txBody>
      </p:sp>
      <p:sp>
        <p:nvSpPr>
          <p:cNvPr id="35" name="文本框 34"/>
          <p:cNvSpPr txBox="1"/>
          <p:nvPr/>
        </p:nvSpPr>
        <p:spPr>
          <a:xfrm>
            <a:off x="1806575" y="2268855"/>
            <a:ext cx="8578215" cy="14763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关于迁移学习，大致上有这样的一个规律：可供于训练的数据越多，那么我们需要冻结的网络层数越少，能够训练的层数越多。</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如果我们有大量的数据来训练，那么我们就只需将他人训练好的权重当做网络的初始权重，然后训练整个网络。</a:t>
            </a:r>
          </a:p>
        </p:txBody>
      </p:sp>
      <p:sp>
        <p:nvSpPr>
          <p:cNvPr id="38" name="文本框 37"/>
          <p:cNvSpPr txBox="1"/>
          <p:nvPr/>
        </p:nvSpPr>
        <p:spPr>
          <a:xfrm>
            <a:off x="1806575" y="4204970"/>
            <a:ext cx="8578215" cy="9220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事实中，网上的公开数据集非常庞大，我们所下载的预训练权重已经从数据中学到很好的特征提取效果了，所以在我们进行自己的应用时，可以优先考虑使用那些预训练的权重作为网络的初始权重，这样就能站在巨人的肩膀上应用于自己的问题中。</a:t>
            </a:r>
            <a:endParaRPr kumimoji="0" lang="en-US" altLang="zh-CN"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endParaRPr>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2" name="标题 1"/>
          <p:cNvSpPr>
            <a:spLocks noGrp="1"/>
          </p:cNvSpPr>
          <p:nvPr>
            <p:ph type="ctrTitle"/>
          </p:nvPr>
        </p:nvSpPr>
        <p:spPr/>
        <p:txBody>
          <a:bodyPr/>
          <a:lstStyle/>
          <a:p>
            <a:r>
              <a:rPr lang="zh-CN" altLang="en-US" dirty="0"/>
              <a:t>卷积的应用</a:t>
            </a:r>
          </a:p>
        </p:txBody>
      </p:sp>
    </p:spTree>
    <p:extLst>
      <p:ext uri="{BB962C8B-B14F-4D97-AF65-F5344CB8AC3E}">
        <p14:creationId xmlns:p14="http://schemas.microsoft.com/office/powerpoint/2010/main" val="4083144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6" name="标题 1"/>
          <p:cNvSpPr>
            <a:spLocks noGrp="1"/>
          </p:cNvSpPr>
          <p:nvPr>
            <p:ph type="title"/>
          </p:nvPr>
        </p:nvSpPr>
        <p:spPr/>
        <p:txBody>
          <a:bodyPr/>
          <a:lstStyle/>
          <a:p>
            <a:r>
              <a:rPr lang="zh-CN" altLang="en-US"/>
              <a:t>二维卷积</a:t>
            </a:r>
            <a:endParaRPr lang="zh-CN" altLang="en-US" dirty="0"/>
          </a:p>
        </p:txBody>
      </p:sp>
      <p:pic>
        <p:nvPicPr>
          <p:cNvPr id="2097163" name="图片 4"/>
          <p:cNvPicPr>
            <a:picLocks noChangeAspect="1"/>
          </p:cNvPicPr>
          <p:nvPr/>
        </p:nvPicPr>
        <p:blipFill>
          <a:blip r:embed="rId2"/>
          <a:stretch>
            <a:fillRect/>
          </a:stretch>
        </p:blipFill>
        <p:spPr>
          <a:xfrm>
            <a:off x="2745072" y="3794445"/>
            <a:ext cx="1974757" cy="2244724"/>
          </a:xfrm>
          <a:prstGeom prst="rect">
            <a:avLst/>
          </a:prstGeom>
        </p:spPr>
      </p:pic>
      <p:pic>
        <p:nvPicPr>
          <p:cNvPr id="2097164" name="图片 6"/>
          <p:cNvPicPr>
            <a:picLocks noChangeAspect="1"/>
          </p:cNvPicPr>
          <p:nvPr/>
        </p:nvPicPr>
        <p:blipFill>
          <a:blip r:embed="rId3"/>
          <a:stretch>
            <a:fillRect/>
          </a:stretch>
        </p:blipFill>
        <p:spPr>
          <a:xfrm>
            <a:off x="7239000" y="1066800"/>
            <a:ext cx="2220969" cy="2175643"/>
          </a:xfrm>
          <a:prstGeom prst="rect">
            <a:avLst/>
          </a:prstGeom>
        </p:spPr>
      </p:pic>
      <p:pic>
        <p:nvPicPr>
          <p:cNvPr id="2097165" name="图片 7"/>
          <p:cNvPicPr>
            <a:picLocks noChangeAspect="1"/>
          </p:cNvPicPr>
          <p:nvPr/>
        </p:nvPicPr>
        <p:blipFill>
          <a:blip r:embed="rId4"/>
          <a:stretch>
            <a:fillRect/>
          </a:stretch>
        </p:blipFill>
        <p:spPr>
          <a:xfrm>
            <a:off x="2669613" y="1066800"/>
            <a:ext cx="2085975" cy="2284639"/>
          </a:xfrm>
          <a:prstGeom prst="rect">
            <a:avLst/>
          </a:prstGeom>
        </p:spPr>
      </p:pic>
      <p:sp>
        <p:nvSpPr>
          <p:cNvPr id="1048637" name="文本框 8"/>
          <p:cNvSpPr txBox="1"/>
          <p:nvPr/>
        </p:nvSpPr>
        <p:spPr>
          <a:xfrm>
            <a:off x="2669613" y="3172146"/>
            <a:ext cx="1826141" cy="369332"/>
          </a:xfrm>
          <a:prstGeom prst="rect">
            <a:avLst/>
          </a:prstGeom>
          <a:noFill/>
        </p:spPr>
        <p:txBody>
          <a:bodyPr wrap="none" rtlCol="0">
            <a:spAutoFit/>
          </a:bodyPr>
          <a:lstStyle/>
          <a:p>
            <a:r>
              <a:rPr lang="zh-CN" altLang="en-US" dirty="0"/>
              <a:t>步长</a:t>
            </a:r>
            <a:r>
              <a:rPr lang="en-US" altLang="zh-CN" dirty="0"/>
              <a:t>1</a:t>
            </a:r>
            <a:r>
              <a:rPr lang="zh-CN" altLang="en-US" dirty="0"/>
              <a:t>，零填充</a:t>
            </a:r>
            <a:r>
              <a:rPr lang="en-US" altLang="zh-CN" dirty="0"/>
              <a:t>0</a:t>
            </a:r>
            <a:endParaRPr lang="zh-CN" altLang="en-US" dirty="0"/>
          </a:p>
        </p:txBody>
      </p:sp>
      <p:sp>
        <p:nvSpPr>
          <p:cNvPr id="1048638" name="文本框 9"/>
          <p:cNvSpPr txBox="1"/>
          <p:nvPr/>
        </p:nvSpPr>
        <p:spPr>
          <a:xfrm>
            <a:off x="7239001" y="3172146"/>
            <a:ext cx="1826141" cy="369332"/>
          </a:xfrm>
          <a:prstGeom prst="rect">
            <a:avLst/>
          </a:prstGeom>
          <a:noFill/>
        </p:spPr>
        <p:txBody>
          <a:bodyPr wrap="none" rtlCol="0">
            <a:spAutoFit/>
          </a:bodyPr>
          <a:lstStyle/>
          <a:p>
            <a:r>
              <a:rPr lang="zh-CN" altLang="en-US" dirty="0"/>
              <a:t>步长</a:t>
            </a:r>
            <a:r>
              <a:rPr lang="en-US" altLang="zh-CN" dirty="0"/>
              <a:t>2</a:t>
            </a:r>
            <a:r>
              <a:rPr lang="zh-CN" altLang="en-US" dirty="0"/>
              <a:t>，零填充</a:t>
            </a:r>
            <a:r>
              <a:rPr lang="en-US" altLang="zh-CN" dirty="0"/>
              <a:t>0</a:t>
            </a:r>
            <a:endParaRPr lang="zh-CN" altLang="en-US" dirty="0"/>
          </a:p>
        </p:txBody>
      </p:sp>
      <p:sp>
        <p:nvSpPr>
          <p:cNvPr id="1048639" name="文本框 10"/>
          <p:cNvSpPr txBox="1"/>
          <p:nvPr/>
        </p:nvSpPr>
        <p:spPr>
          <a:xfrm>
            <a:off x="2745072" y="5996987"/>
            <a:ext cx="1826141" cy="369332"/>
          </a:xfrm>
          <a:prstGeom prst="rect">
            <a:avLst/>
          </a:prstGeom>
          <a:noFill/>
        </p:spPr>
        <p:txBody>
          <a:bodyPr wrap="none" rtlCol="0">
            <a:spAutoFit/>
          </a:bodyPr>
          <a:lstStyle/>
          <a:p>
            <a:r>
              <a:rPr lang="zh-CN" altLang="en-US" dirty="0"/>
              <a:t>步长</a:t>
            </a:r>
            <a:r>
              <a:rPr lang="en-US" altLang="zh-CN" dirty="0"/>
              <a:t>1</a:t>
            </a:r>
            <a:r>
              <a:rPr lang="zh-CN" altLang="en-US" dirty="0"/>
              <a:t>，零填充</a:t>
            </a:r>
            <a:r>
              <a:rPr lang="en-US" altLang="zh-CN" dirty="0"/>
              <a:t>1</a:t>
            </a:r>
            <a:endParaRPr lang="zh-CN" altLang="en-US" dirty="0"/>
          </a:p>
        </p:txBody>
      </p:sp>
      <p:sp>
        <p:nvSpPr>
          <p:cNvPr id="1048640" name="文本框 11"/>
          <p:cNvSpPr txBox="1"/>
          <p:nvPr/>
        </p:nvSpPr>
        <p:spPr>
          <a:xfrm>
            <a:off x="7436413" y="5934034"/>
            <a:ext cx="1826141" cy="369332"/>
          </a:xfrm>
          <a:prstGeom prst="rect">
            <a:avLst/>
          </a:prstGeom>
          <a:noFill/>
        </p:spPr>
        <p:txBody>
          <a:bodyPr wrap="none" rtlCol="0">
            <a:spAutoFit/>
          </a:bodyPr>
          <a:lstStyle/>
          <a:p>
            <a:r>
              <a:rPr lang="zh-CN" altLang="en-US" dirty="0"/>
              <a:t>步长</a:t>
            </a:r>
            <a:r>
              <a:rPr lang="en-US" altLang="zh-CN" dirty="0"/>
              <a:t>2</a:t>
            </a:r>
            <a:r>
              <a:rPr lang="zh-CN" altLang="en-US" dirty="0"/>
              <a:t>，零填充</a:t>
            </a:r>
            <a:r>
              <a:rPr lang="en-US" altLang="zh-CN" dirty="0"/>
              <a:t>1</a:t>
            </a:r>
            <a:endParaRPr lang="zh-CN" altLang="en-US" dirty="0"/>
          </a:p>
        </p:txBody>
      </p:sp>
      <p:pic>
        <p:nvPicPr>
          <p:cNvPr id="2097166" name="内容占位符 3"/>
          <p:cNvPicPr>
            <a:picLocks noChangeAspect="1"/>
          </p:cNvPicPr>
          <p:nvPr/>
        </p:nvPicPr>
        <p:blipFill>
          <a:blip r:embed="rId5"/>
          <a:stretch>
            <a:fillRect/>
          </a:stretch>
        </p:blipFill>
        <p:spPr bwMode="auto">
          <a:xfrm>
            <a:off x="7294557" y="3865273"/>
            <a:ext cx="2078043" cy="2004391"/>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3" name="标题 1"/>
          <p:cNvSpPr>
            <a:spLocks noGrp="1"/>
          </p:cNvSpPr>
          <p:nvPr>
            <p:ph type="title"/>
          </p:nvPr>
        </p:nvSpPr>
        <p:spPr/>
        <p:txBody>
          <a:bodyPr/>
          <a:lstStyle/>
          <a:p>
            <a:r>
              <a:rPr lang="en-US" altLang="zh-CN"/>
              <a:t>AlphaGo</a:t>
            </a:r>
            <a:endParaRPr lang="zh-CN" altLang="en-US" dirty="0"/>
          </a:p>
        </p:txBody>
      </p:sp>
      <p:pic>
        <p:nvPicPr>
          <p:cNvPr id="2097205" name="图片 3"/>
          <p:cNvPicPr>
            <a:picLocks noChangeAspect="1"/>
          </p:cNvPicPr>
          <p:nvPr/>
        </p:nvPicPr>
        <p:blipFill>
          <a:blip r:embed="rId2"/>
          <a:stretch>
            <a:fillRect/>
          </a:stretch>
        </p:blipFill>
        <p:spPr>
          <a:xfrm>
            <a:off x="1066799" y="1905000"/>
            <a:ext cx="9345497" cy="3505200"/>
          </a:xfrm>
          <a:prstGeom prst="rect">
            <a:avLst/>
          </a:prstGeom>
        </p:spPr>
      </p:pic>
      <p:pic>
        <p:nvPicPr>
          <p:cNvPr id="2097206" name="图片 4"/>
          <p:cNvPicPr>
            <a:picLocks noChangeAspect="1"/>
          </p:cNvPicPr>
          <p:nvPr/>
        </p:nvPicPr>
        <p:blipFill>
          <a:blip r:embed="rId3" cstate="print"/>
          <a:stretch>
            <a:fillRect/>
          </a:stretch>
        </p:blipFill>
        <p:spPr>
          <a:xfrm>
            <a:off x="4343401" y="33419"/>
            <a:ext cx="5747877" cy="1793693"/>
          </a:xfrm>
          <a:prstGeom prst="rect">
            <a:avLst/>
          </a:prstGeom>
        </p:spPr>
      </p:pic>
      <p:sp>
        <p:nvSpPr>
          <p:cNvPr id="1048724" name="矩形 5"/>
          <p:cNvSpPr/>
          <p:nvPr/>
        </p:nvSpPr>
        <p:spPr>
          <a:xfrm>
            <a:off x="1524000" y="5486400"/>
            <a:ext cx="6096000" cy="923330"/>
          </a:xfrm>
          <a:prstGeom prst="rect">
            <a:avLst/>
          </a:prstGeom>
        </p:spPr>
        <p:txBody>
          <a:bodyPr>
            <a:spAutoFit/>
          </a:bodyPr>
          <a:lstStyle/>
          <a:p>
            <a:r>
              <a:rPr lang="zh-CN" altLang="en-US" dirty="0">
                <a:solidFill>
                  <a:srgbClr val="FF0000"/>
                </a:solidFill>
              </a:rPr>
              <a:t>分布式系统：</a:t>
            </a:r>
            <a:r>
              <a:rPr lang="en-US" altLang="zh-CN" dirty="0">
                <a:solidFill>
                  <a:srgbClr val="FF0000"/>
                </a:solidFill>
              </a:rPr>
              <a:t>1202 </a:t>
            </a:r>
            <a:r>
              <a:rPr lang="zh-CN" altLang="en-US" dirty="0">
                <a:solidFill>
                  <a:srgbClr val="FF0000"/>
                </a:solidFill>
              </a:rPr>
              <a:t>个</a:t>
            </a:r>
            <a:r>
              <a:rPr lang="en-US" altLang="zh-CN" dirty="0">
                <a:solidFill>
                  <a:srgbClr val="FF0000"/>
                </a:solidFill>
              </a:rPr>
              <a:t>CPU </a:t>
            </a:r>
            <a:r>
              <a:rPr lang="zh-CN" altLang="en-US" dirty="0">
                <a:solidFill>
                  <a:srgbClr val="FF0000"/>
                </a:solidFill>
              </a:rPr>
              <a:t>和</a:t>
            </a:r>
            <a:r>
              <a:rPr lang="en-US" altLang="zh-CN" dirty="0">
                <a:solidFill>
                  <a:srgbClr val="FF0000"/>
                </a:solidFill>
              </a:rPr>
              <a:t>176 </a:t>
            </a:r>
            <a:r>
              <a:rPr lang="zh-CN" altLang="en-US" dirty="0">
                <a:solidFill>
                  <a:srgbClr val="FF0000"/>
                </a:solidFill>
              </a:rPr>
              <a:t>块</a:t>
            </a:r>
            <a:r>
              <a:rPr lang="en-US" altLang="zh-CN" dirty="0">
                <a:solidFill>
                  <a:srgbClr val="FF0000"/>
                </a:solidFill>
              </a:rPr>
              <a:t>GPU</a:t>
            </a:r>
          </a:p>
          <a:p>
            <a:r>
              <a:rPr lang="zh-CN" altLang="en-US" dirty="0">
                <a:solidFill>
                  <a:srgbClr val="FF0000"/>
                </a:solidFill>
              </a:rPr>
              <a:t>单机版：</a:t>
            </a:r>
            <a:r>
              <a:rPr lang="en-US" altLang="zh-CN" dirty="0">
                <a:solidFill>
                  <a:srgbClr val="FF0000"/>
                </a:solidFill>
              </a:rPr>
              <a:t>48 </a:t>
            </a:r>
            <a:r>
              <a:rPr lang="zh-CN" altLang="en-US" dirty="0">
                <a:solidFill>
                  <a:srgbClr val="FF0000"/>
                </a:solidFill>
              </a:rPr>
              <a:t>个</a:t>
            </a:r>
            <a:r>
              <a:rPr lang="en-US" altLang="zh-CN" dirty="0">
                <a:solidFill>
                  <a:srgbClr val="FF0000"/>
                </a:solidFill>
              </a:rPr>
              <a:t>CPU </a:t>
            </a:r>
            <a:r>
              <a:rPr lang="zh-CN" altLang="en-US" dirty="0">
                <a:solidFill>
                  <a:srgbClr val="FF0000"/>
                </a:solidFill>
              </a:rPr>
              <a:t>和</a:t>
            </a:r>
            <a:r>
              <a:rPr lang="en-US" altLang="zh-CN" dirty="0">
                <a:solidFill>
                  <a:srgbClr val="FF0000"/>
                </a:solidFill>
              </a:rPr>
              <a:t>8 </a:t>
            </a:r>
            <a:r>
              <a:rPr lang="zh-CN" altLang="en-US" dirty="0">
                <a:solidFill>
                  <a:srgbClr val="FF0000"/>
                </a:solidFill>
              </a:rPr>
              <a:t>块</a:t>
            </a:r>
            <a:r>
              <a:rPr lang="en-US" altLang="zh-CN" dirty="0">
                <a:solidFill>
                  <a:srgbClr val="FF0000"/>
                </a:solidFill>
              </a:rPr>
              <a:t>GPU</a:t>
            </a:r>
          </a:p>
          <a:p>
            <a:r>
              <a:rPr lang="zh-CN" altLang="en-US" dirty="0">
                <a:solidFill>
                  <a:srgbClr val="FF0000"/>
                </a:solidFill>
              </a:rPr>
              <a:t>走子速度：</a:t>
            </a:r>
            <a:r>
              <a:rPr lang="en-US" altLang="zh-CN" dirty="0">
                <a:solidFill>
                  <a:srgbClr val="FF0000"/>
                </a:solidFill>
              </a:rPr>
              <a:t>3 </a:t>
            </a:r>
            <a:r>
              <a:rPr lang="zh-CN" altLang="en-US" dirty="0">
                <a:solidFill>
                  <a:srgbClr val="FF0000"/>
                </a:solidFill>
              </a:rPr>
              <a:t>毫秒</a:t>
            </a:r>
            <a:r>
              <a:rPr lang="en-US" altLang="zh-CN" dirty="0">
                <a:solidFill>
                  <a:srgbClr val="FF0000"/>
                </a:solidFill>
              </a:rPr>
              <a:t>-2 </a:t>
            </a:r>
            <a:r>
              <a:rPr lang="zh-CN" altLang="en-US" dirty="0">
                <a:solidFill>
                  <a:srgbClr val="FF0000"/>
                </a:solidFill>
              </a:rPr>
              <a:t>微秒</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5" name="标题 1"/>
          <p:cNvSpPr>
            <a:spLocks noGrp="1"/>
          </p:cNvSpPr>
          <p:nvPr>
            <p:ph type="title"/>
          </p:nvPr>
        </p:nvSpPr>
        <p:spPr/>
        <p:txBody>
          <a:bodyPr/>
          <a:lstStyle/>
          <a:p>
            <a:r>
              <a:rPr lang="zh-CN" altLang="en-US" dirty="0"/>
              <a:t>目标检测（</a:t>
            </a:r>
            <a:r>
              <a:rPr lang="en-US" altLang="zh-CN" dirty="0"/>
              <a:t>Object Detection</a:t>
            </a:r>
            <a:r>
              <a:rPr lang="zh-CN" altLang="en-US" dirty="0"/>
              <a:t>）</a:t>
            </a:r>
          </a:p>
        </p:txBody>
      </p:sp>
      <p:pic>
        <p:nvPicPr>
          <p:cNvPr id="2097207" name="Picture 2" descr="Image result for Object Detection"/>
          <p:cNvPicPr>
            <a:picLocks noChangeAspect="1" noChangeArrowheads="1"/>
          </p:cNvPicPr>
          <p:nvPr/>
        </p:nvPicPr>
        <p:blipFill>
          <a:blip r:embed="rId2"/>
          <a:srcRect/>
          <a:stretch>
            <a:fillRect/>
          </a:stretch>
        </p:blipFill>
        <p:spPr bwMode="auto">
          <a:xfrm>
            <a:off x="2438400" y="1233489"/>
            <a:ext cx="7315200" cy="4391025"/>
          </a:xfrm>
          <a:prstGeom prst="rect">
            <a:avLst/>
          </a:prstGeom>
          <a:noFill/>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6" name="标题 3"/>
          <p:cNvSpPr>
            <a:spLocks noGrp="1"/>
          </p:cNvSpPr>
          <p:nvPr>
            <p:ph type="title"/>
          </p:nvPr>
        </p:nvSpPr>
        <p:spPr/>
        <p:txBody>
          <a:bodyPr/>
          <a:lstStyle/>
          <a:p>
            <a:r>
              <a:rPr lang="en-US" altLang="zh-CN" dirty="0"/>
              <a:t>Mask RCNN</a:t>
            </a:r>
            <a:endParaRPr lang="zh-CN" altLang="en-US" dirty="0"/>
          </a:p>
        </p:txBody>
      </p:sp>
      <p:pic>
        <p:nvPicPr>
          <p:cNvPr id="2097208" name="Picture 2" descr="https://pic1.zhimg.com/80/v2-a98a48e39a854e74c84b52c59cb8d5b4_hd.png"/>
          <p:cNvPicPr>
            <a:picLocks noChangeAspect="1" noChangeArrowheads="1"/>
          </p:cNvPicPr>
          <p:nvPr/>
        </p:nvPicPr>
        <p:blipFill>
          <a:blip r:embed="rId3"/>
          <a:srcRect/>
          <a:stretch>
            <a:fillRect/>
          </a:stretch>
        </p:blipFill>
        <p:spPr bwMode="auto">
          <a:xfrm>
            <a:off x="2971801" y="1295401"/>
            <a:ext cx="6029325" cy="2762251"/>
          </a:xfrm>
          <a:prstGeom prst="rect">
            <a:avLst/>
          </a:prstGeom>
          <a:noFill/>
        </p:spPr>
      </p:pic>
      <p:pic>
        <p:nvPicPr>
          <p:cNvPr id="2097209" name="Picture 4" descr="preview"/>
          <p:cNvPicPr>
            <a:picLocks noChangeAspect="1" noChangeArrowheads="1"/>
          </p:cNvPicPr>
          <p:nvPr/>
        </p:nvPicPr>
        <p:blipFill>
          <a:blip r:embed="rId4"/>
          <a:srcRect/>
          <a:stretch>
            <a:fillRect/>
          </a:stretch>
        </p:blipFill>
        <p:spPr bwMode="auto">
          <a:xfrm>
            <a:off x="2005693" y="1311730"/>
            <a:ext cx="8248650" cy="4591051"/>
          </a:xfrm>
          <a:prstGeom prst="rect">
            <a:avLst/>
          </a:prstGeom>
          <a:noFill/>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97209"/>
                                        </p:tgtEl>
                                        <p:attrNameLst>
                                          <p:attrName>style.visibility</p:attrName>
                                        </p:attrNameLst>
                                      </p:cBhvr>
                                      <p:to>
                                        <p:strVal val="visible"/>
                                      </p:to>
                                    </p:set>
                                    <p:animEffect transition="in" filter="fade">
                                      <p:cBhvr>
                                        <p:cTn id="7" dur="500"/>
                                        <p:tgtEl>
                                          <p:spTgt spid="2097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7" name="标题 1"/>
          <p:cNvSpPr>
            <a:spLocks noGrp="1"/>
          </p:cNvSpPr>
          <p:nvPr>
            <p:ph type="title"/>
          </p:nvPr>
        </p:nvSpPr>
        <p:spPr/>
        <p:txBody>
          <a:bodyPr/>
          <a:lstStyle/>
          <a:p>
            <a:r>
              <a:rPr lang="en-US" altLang="zh-CN" dirty="0"/>
              <a:t>OCR</a:t>
            </a:r>
            <a:endParaRPr lang="zh-CN" altLang="en-US" dirty="0"/>
          </a:p>
        </p:txBody>
      </p:sp>
      <p:pic>
        <p:nvPicPr>
          <p:cNvPr id="2097210" name="Picture 2" descr="Image result for cnn wild text neural"/>
          <p:cNvPicPr>
            <a:picLocks noChangeAspect="1" noChangeArrowheads="1"/>
          </p:cNvPicPr>
          <p:nvPr/>
        </p:nvPicPr>
        <p:blipFill>
          <a:blip r:embed="rId2"/>
          <a:srcRect/>
          <a:stretch>
            <a:fillRect/>
          </a:stretch>
        </p:blipFill>
        <p:spPr bwMode="auto">
          <a:xfrm>
            <a:off x="1066800" y="1447800"/>
            <a:ext cx="9547399" cy="4495800"/>
          </a:xfrm>
          <a:prstGeom prst="rect">
            <a:avLst/>
          </a:prstGeom>
          <a:noFill/>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8" name="标题 1"/>
          <p:cNvSpPr>
            <a:spLocks noGrp="1"/>
          </p:cNvSpPr>
          <p:nvPr>
            <p:ph type="title"/>
          </p:nvPr>
        </p:nvSpPr>
        <p:spPr/>
        <p:txBody>
          <a:bodyPr/>
          <a:lstStyle/>
          <a:p>
            <a:r>
              <a:rPr lang="zh-CN" altLang="en-US" dirty="0"/>
              <a:t>图像生成</a:t>
            </a:r>
          </a:p>
        </p:txBody>
      </p:sp>
      <p:pic>
        <p:nvPicPr>
          <p:cNvPr id="2097211" name="Picture 2" descr="https://78.media.tumblr.com/7db78e74b338d718d0fc505b494de469/tumblr_o03o2hiSRm1qav3uso1_540.gif"/>
          <p:cNvPicPr>
            <a:picLocks noChangeAspect="1" noChangeArrowheads="1" noCrop="1"/>
          </p:cNvPicPr>
          <p:nvPr/>
        </p:nvPicPr>
        <p:blipFill>
          <a:blip r:embed="rId2"/>
          <a:srcRect/>
          <a:stretch>
            <a:fillRect/>
          </a:stretch>
        </p:blipFill>
        <p:spPr bwMode="auto">
          <a:xfrm>
            <a:off x="2133600" y="1066800"/>
            <a:ext cx="6858000" cy="5143500"/>
          </a:xfrm>
          <a:prstGeom prst="rect">
            <a:avLst/>
          </a:prstGeom>
          <a:noFill/>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12" name="图片 4"/>
          <p:cNvPicPr>
            <a:picLocks noChangeAspect="1"/>
          </p:cNvPicPr>
          <p:nvPr/>
        </p:nvPicPr>
        <p:blipFill>
          <a:blip r:embed="rId2"/>
          <a:stretch>
            <a:fillRect/>
          </a:stretch>
        </p:blipFill>
        <p:spPr>
          <a:xfrm>
            <a:off x="2209800" y="1143000"/>
            <a:ext cx="7620000" cy="5067300"/>
          </a:xfrm>
          <a:prstGeom prst="rect">
            <a:avLst/>
          </a:prstGeom>
        </p:spPr>
      </p:pic>
      <p:sp>
        <p:nvSpPr>
          <p:cNvPr id="1048729" name="标题 1"/>
          <p:cNvSpPr>
            <a:spLocks noGrp="1"/>
          </p:cNvSpPr>
          <p:nvPr>
            <p:ph type="title"/>
          </p:nvPr>
        </p:nvSpPr>
        <p:spPr/>
        <p:txBody>
          <a:bodyPr/>
          <a:lstStyle/>
          <a:p>
            <a:r>
              <a:rPr lang="en-US" altLang="zh-CN" dirty="0"/>
              <a:t>Deep Dream</a:t>
            </a:r>
            <a:endParaRPr lang="zh-CN" altLang="en-US" dirty="0"/>
          </a:p>
        </p:txBody>
      </p:sp>
      <p:pic>
        <p:nvPicPr>
          <p:cNvPr id="2097213" name="图片 3"/>
          <p:cNvPicPr>
            <a:picLocks noChangeAspect="1"/>
          </p:cNvPicPr>
          <p:nvPr/>
        </p:nvPicPr>
        <p:blipFill>
          <a:blip r:embed="rId3"/>
          <a:stretch>
            <a:fillRect/>
          </a:stretch>
        </p:blipFill>
        <p:spPr>
          <a:xfrm>
            <a:off x="2223179" y="1143000"/>
            <a:ext cx="7630757" cy="5067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97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0" name="标题 1"/>
          <p:cNvSpPr>
            <a:spLocks noGrp="1"/>
          </p:cNvSpPr>
          <p:nvPr>
            <p:ph type="title"/>
          </p:nvPr>
        </p:nvSpPr>
        <p:spPr/>
        <p:txBody>
          <a:bodyPr/>
          <a:lstStyle/>
          <a:p>
            <a:r>
              <a:rPr lang="zh-CN" altLang="en-US" dirty="0"/>
              <a:t>画风迁移</a:t>
            </a:r>
          </a:p>
        </p:txBody>
      </p:sp>
      <p:pic>
        <p:nvPicPr>
          <p:cNvPr id="2097214" name="图片 2"/>
          <p:cNvPicPr>
            <a:picLocks noChangeAspect="1"/>
          </p:cNvPicPr>
          <p:nvPr/>
        </p:nvPicPr>
        <p:blipFill>
          <a:blip r:embed="rId2"/>
          <a:stretch>
            <a:fillRect/>
          </a:stretch>
        </p:blipFill>
        <p:spPr>
          <a:xfrm>
            <a:off x="1676400" y="885811"/>
            <a:ext cx="7543800" cy="5630810"/>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1" name="标题 1"/>
          <p:cNvSpPr>
            <a:spLocks noGrp="1"/>
          </p:cNvSpPr>
          <p:nvPr>
            <p:ph type="title"/>
          </p:nvPr>
        </p:nvSpPr>
        <p:spPr/>
        <p:txBody>
          <a:bodyPr/>
          <a:lstStyle/>
          <a:p>
            <a:r>
              <a:rPr lang="zh-CN" altLang="en-US" dirty="0"/>
              <a:t>对抗样本</a:t>
            </a:r>
          </a:p>
        </p:txBody>
      </p:sp>
      <p:pic>
        <p:nvPicPr>
          <p:cNvPr id="2097215" name="图片 2"/>
          <p:cNvPicPr>
            <a:picLocks noChangeAspect="1"/>
          </p:cNvPicPr>
          <p:nvPr/>
        </p:nvPicPr>
        <p:blipFill>
          <a:blip r:embed="rId2"/>
          <a:stretch>
            <a:fillRect/>
          </a:stretch>
        </p:blipFill>
        <p:spPr>
          <a:xfrm>
            <a:off x="1524000" y="1447800"/>
            <a:ext cx="9144000" cy="4540344"/>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2" name="标题 1"/>
          <p:cNvSpPr>
            <a:spLocks noGrp="1"/>
          </p:cNvSpPr>
          <p:nvPr>
            <p:ph type="title"/>
          </p:nvPr>
        </p:nvSpPr>
        <p:spPr/>
        <p:txBody>
          <a:bodyPr/>
          <a:lstStyle/>
          <a:p>
            <a:r>
              <a:rPr lang="zh-CN" altLang="en-US"/>
              <a:t>课后作业</a:t>
            </a:r>
            <a:endParaRPr lang="zh-CN" altLang="en-US" dirty="0"/>
          </a:p>
        </p:txBody>
      </p:sp>
      <p:sp>
        <p:nvSpPr>
          <p:cNvPr id="1048733" name="内容占位符 2"/>
          <p:cNvSpPr>
            <a:spLocks noGrp="1"/>
          </p:cNvSpPr>
          <p:nvPr>
            <p:ph idx="1"/>
          </p:nvPr>
        </p:nvSpPr>
        <p:spPr/>
        <p:txBody>
          <a:bodyPr/>
          <a:lstStyle/>
          <a:p>
            <a:r>
              <a:rPr lang="en-US" altLang="zh-CN" dirty="0"/>
              <a:t>CNN</a:t>
            </a:r>
            <a:r>
              <a:rPr lang="zh-CN" altLang="en-US" dirty="0"/>
              <a:t>的局部性假设合理吗？</a:t>
            </a:r>
            <a:endParaRPr lang="en-US" altLang="zh-CN" dirty="0"/>
          </a:p>
          <a:p>
            <a:pPr lvl="1"/>
            <a:r>
              <a:rPr lang="zh-CN" altLang="en-US" dirty="0"/>
              <a:t>如何改进？</a:t>
            </a:r>
            <a:endParaRPr lang="en-US" altLang="zh-CN" dirty="0"/>
          </a:p>
          <a:p>
            <a:pPr lvl="1"/>
            <a:endParaRPr lang="en-US" altLang="zh-CN" dirty="0"/>
          </a:p>
          <a:p>
            <a:r>
              <a:rPr lang="zh-CN" altLang="en-US" dirty="0"/>
              <a:t>编程练习</a:t>
            </a:r>
            <a:endParaRPr lang="en-US" altLang="zh-CN" dirty="0"/>
          </a:p>
          <a:p>
            <a:pPr lvl="1"/>
            <a:r>
              <a:rPr lang="en-US" altLang="zh-CN" dirty="0">
                <a:hlinkClick r:id="rId2"/>
              </a:rPr>
              <a:t>https://github.com/nndl/exercise/</a:t>
            </a:r>
            <a:endParaRPr lang="en-US" altLang="zh-CN" dirty="0"/>
          </a:p>
          <a:p>
            <a:pPr lvl="1"/>
            <a:r>
              <a:rPr lang="en-US" altLang="zh-CN" dirty="0">
                <a:hlinkClick r:id="rId3" tooltip="chap5_CNN"/>
              </a:rPr>
              <a:t>chap5_CNN</a:t>
            </a:r>
            <a:endParaRPr lang="en-US" altLang="zh-CN" dirty="0"/>
          </a:p>
          <a:p>
            <a:pPr marL="154484" lvl="1" indent="0">
              <a:buNone/>
            </a:pPr>
            <a:r>
              <a:rPr lang="en-US" altLang="zh-CN" dirty="0"/>
              <a:t>  https://github.com/nndl/exercise/tree/master/chap5_CNN</a:t>
            </a:r>
          </a:p>
          <a:p>
            <a:pPr lvl="1"/>
            <a:r>
              <a:rPr lang="zh-CN" altLang="en-US" dirty="0"/>
              <a:t>图像分类</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5" name="矩形 2"/>
          <p:cNvSpPr/>
          <p:nvPr/>
        </p:nvSpPr>
        <p:spPr>
          <a:xfrm>
            <a:off x="5257800" y="2895600"/>
            <a:ext cx="1555234" cy="646331"/>
          </a:xfrm>
          <a:prstGeom prst="rect">
            <a:avLst/>
          </a:prstGeom>
        </p:spPr>
        <p:txBody>
          <a:bodyPr wrap="none">
            <a:spAutoFit/>
          </a:bodyPr>
          <a:lstStyle/>
          <a:p>
            <a:r>
              <a:rPr lang="zh-CN" altLang="en-US" sz="3600" dirty="0">
                <a:latin typeface="华文楷体" panose="02010600040101010101" pitchFamily="2" charset="-122"/>
                <a:ea typeface="华文楷体" panose="02010600040101010101" pitchFamily="2" charset="-122"/>
              </a:rPr>
              <a:t>谢  谢 </a:t>
            </a:r>
            <a:r>
              <a:rPr lang="en-US" altLang="zh-CN" sz="3600" dirty="0">
                <a:latin typeface="华文楷体" panose="02010600040101010101" pitchFamily="2" charset="-122"/>
                <a:ea typeface="华文楷体" panose="02010600040101010101" pitchFamily="2" charset="-122"/>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1" name="标题 1"/>
          <p:cNvSpPr>
            <a:spLocks noGrp="1"/>
          </p:cNvSpPr>
          <p:nvPr>
            <p:ph type="title"/>
          </p:nvPr>
        </p:nvSpPr>
        <p:spPr/>
        <p:txBody>
          <a:bodyPr/>
          <a:lstStyle/>
          <a:p>
            <a:r>
              <a:rPr lang="zh-CN" altLang="en-US" dirty="0"/>
              <a:t>卷积神经网络</a:t>
            </a:r>
          </a:p>
        </p:txBody>
      </p:sp>
      <p:sp>
        <p:nvSpPr>
          <p:cNvPr id="1048642" name="内容占位符 2"/>
          <p:cNvSpPr>
            <a:spLocks noGrp="1"/>
          </p:cNvSpPr>
          <p:nvPr>
            <p:ph idx="1"/>
          </p:nvPr>
        </p:nvSpPr>
        <p:spPr/>
        <p:txBody>
          <a:bodyPr/>
          <a:lstStyle/>
          <a:p>
            <a:r>
              <a:rPr lang="zh-CN" altLang="en-US" dirty="0"/>
              <a:t>用卷积层代替全连接层</a:t>
            </a:r>
          </a:p>
        </p:txBody>
      </p:sp>
      <p:pic>
        <p:nvPicPr>
          <p:cNvPr id="2097167" name="图片 3" descr="屏幕剪辑"/>
          <p:cNvPicPr>
            <a:picLocks noChangeAspect="1"/>
          </p:cNvPicPr>
          <p:nvPr/>
        </p:nvPicPr>
        <p:blipFill>
          <a:blip r:embed="rId2"/>
          <a:stretch>
            <a:fillRect/>
          </a:stretch>
        </p:blipFill>
        <p:spPr>
          <a:xfrm>
            <a:off x="3886200" y="2209800"/>
            <a:ext cx="3722150" cy="350059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7" name="标题 1"/>
          <p:cNvSpPr>
            <a:spLocks noGrp="1"/>
          </p:cNvSpPr>
          <p:nvPr>
            <p:ph type="title"/>
          </p:nvPr>
        </p:nvSpPr>
        <p:spPr/>
        <p:txBody>
          <a:bodyPr/>
          <a:lstStyle/>
          <a:p>
            <a:r>
              <a:rPr lang="zh-CN" altLang="en-US" dirty="0"/>
              <a:t>多个卷积核</a:t>
            </a:r>
          </a:p>
        </p:txBody>
      </p:sp>
      <p:sp>
        <p:nvSpPr>
          <p:cNvPr id="1048648" name="内容占位符 2"/>
          <p:cNvSpPr>
            <a:spLocks noGrp="1" noRot="1" noChangeAspect="1" noMove="1" noResize="1" noEditPoints="1" noAdjustHandles="1" noChangeArrowheads="1" noChangeShapeType="1" noTextEdit="1"/>
          </p:cNvSpPr>
          <p:nvPr>
            <p:ph sz="quarter" idx="1"/>
          </p:nvPr>
        </p:nvSpPr>
        <p:spPr>
          <a:blipFill>
            <a:blip r:embed="rId3"/>
            <a:stretch>
              <a:fillRect l="-778" t="-1728"/>
            </a:stretch>
          </a:blipFill>
        </p:spPr>
        <p:txBody>
          <a:bodyPr/>
          <a:lstStyle/>
          <a:p>
            <a:r>
              <a:rPr lang="zh-CN" altLang="en-US" dirty="0">
                <a:noFill/>
              </a:rPr>
              <a:t> </a:t>
            </a:r>
          </a:p>
        </p:txBody>
      </p:sp>
      <p:sp>
        <p:nvSpPr>
          <p:cNvPr id="2" name="文本框 1">
            <a:extLst>
              <a:ext uri="{FF2B5EF4-FFF2-40B4-BE49-F238E27FC236}">
                <a16:creationId xmlns:a16="http://schemas.microsoft.com/office/drawing/2014/main" id="{C17285CF-6C19-4E3A-A3AD-1A3C507C2F64}"/>
              </a:ext>
            </a:extLst>
          </p:cNvPr>
          <p:cNvSpPr txBox="1"/>
          <p:nvPr/>
        </p:nvSpPr>
        <p:spPr>
          <a:xfrm>
            <a:off x="6858000" y="3657600"/>
            <a:ext cx="4191000" cy="707886"/>
          </a:xfrm>
          <a:prstGeom prst="rect">
            <a:avLst/>
          </a:prstGeom>
          <a:noFill/>
          <a:ln w="12700">
            <a:solidFill>
              <a:schemeClr val="accent1"/>
            </a:solidFill>
          </a:ln>
        </p:spPr>
        <p:txBody>
          <a:bodyPr wrap="square" rtlCol="0">
            <a:spAutoFit/>
          </a:bodyPr>
          <a:lstStyle/>
          <a:p>
            <a:pPr algn="ctr"/>
            <a:r>
              <a:rPr lang="en-US" altLang="zh-CN" sz="4000" dirty="0">
                <a:solidFill>
                  <a:srgbClr val="C00000"/>
                </a:solidFill>
              </a:rPr>
              <a:t>3</a:t>
            </a:r>
            <a:r>
              <a:rPr lang="zh-CN" altLang="en-US" sz="4000" dirty="0">
                <a:solidFill>
                  <a:srgbClr val="C00000"/>
                </a:solidFill>
              </a:rPr>
              <a:t>维结构卷积层</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2" name="标题 1"/>
          <p:cNvSpPr>
            <a:spLocks noGrp="1"/>
          </p:cNvSpPr>
          <p:nvPr>
            <p:ph type="title"/>
          </p:nvPr>
        </p:nvSpPr>
        <p:spPr/>
        <p:txBody>
          <a:bodyPr/>
          <a:lstStyle/>
          <a:p>
            <a:r>
              <a:rPr lang="zh-CN" altLang="en-US" dirty="0"/>
              <a:t>卷积层的映射关系</a:t>
            </a:r>
          </a:p>
        </p:txBody>
      </p:sp>
      <p:pic>
        <p:nvPicPr>
          <p:cNvPr id="2097169" name="图片 3"/>
          <p:cNvPicPr>
            <a:picLocks noChangeAspect="1"/>
          </p:cNvPicPr>
          <p:nvPr/>
        </p:nvPicPr>
        <p:blipFill>
          <a:blip r:embed="rId2"/>
          <a:stretch>
            <a:fillRect/>
          </a:stretch>
        </p:blipFill>
        <p:spPr>
          <a:xfrm>
            <a:off x="2819400" y="1010916"/>
            <a:ext cx="7543800" cy="4222992"/>
          </a:xfrm>
          <a:prstGeom prst="rect">
            <a:avLst/>
          </a:prstGeom>
        </p:spPr>
      </p:pic>
      <p:pic>
        <p:nvPicPr>
          <p:cNvPr id="2097170" name="图片 6"/>
          <p:cNvPicPr>
            <a:picLocks noChangeAspect="1"/>
          </p:cNvPicPr>
          <p:nvPr/>
        </p:nvPicPr>
        <p:blipFill>
          <a:blip r:embed="rId3"/>
          <a:stretch>
            <a:fillRect/>
          </a:stretch>
        </p:blipFill>
        <p:spPr>
          <a:xfrm>
            <a:off x="3886200" y="5233908"/>
            <a:ext cx="4462379" cy="127942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1" name="Picture 2" descr="C:\Users\zero\Desktop\讲习班\tensorflow\image\2d\3d.gif"/>
          <p:cNvPicPr>
            <a:picLocks noChangeAspect="1" noChangeArrowheads="1" noCrop="1"/>
          </p:cNvPicPr>
          <p:nvPr/>
        </p:nvPicPr>
        <p:blipFill>
          <a:blip r:embed="rId3"/>
          <a:srcRect/>
          <a:stretch>
            <a:fillRect/>
          </a:stretch>
        </p:blipFill>
        <p:spPr bwMode="auto">
          <a:xfrm>
            <a:off x="2767994" y="872537"/>
            <a:ext cx="5517449" cy="5645389"/>
          </a:xfrm>
          <a:prstGeom prst="rect">
            <a:avLst/>
          </a:prstGeom>
          <a:noFill/>
        </p:spPr>
      </p:pic>
      <p:sp>
        <p:nvSpPr>
          <p:cNvPr id="1048653" name="流程图: 过程 3"/>
          <p:cNvSpPr/>
          <p:nvPr/>
        </p:nvSpPr>
        <p:spPr>
          <a:xfrm>
            <a:off x="2562257" y="872537"/>
            <a:ext cx="2057371" cy="5645389"/>
          </a:xfrm>
          <a:prstGeom prst="flowChartProcess">
            <a:avLst/>
          </a:prstGeom>
          <a:ln w="38100">
            <a:solidFill>
              <a:srgbClr val="00B0F0">
                <a:alpha val="50000"/>
              </a:srgb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5314" tIns="32657" rIns="65314" bIns="32657" numCol="1" spcCol="0" rtlCol="0" fromWordArt="0" anchor="ctr" anchorCtr="0" forceAA="0" compatLnSpc="1">
            <a:prstTxWarp prst="textNoShape">
              <a:avLst/>
            </a:prstTxWarp>
            <a:noAutofit/>
          </a:bodyPr>
          <a:lstStyle/>
          <a:p>
            <a:pPr algn="ctr"/>
            <a:endParaRPr lang="zh-CN" altLang="en-US"/>
          </a:p>
        </p:txBody>
      </p:sp>
      <p:sp>
        <p:nvSpPr>
          <p:cNvPr id="1048654" name="流程图: 过程 6"/>
          <p:cNvSpPr/>
          <p:nvPr/>
        </p:nvSpPr>
        <p:spPr>
          <a:xfrm>
            <a:off x="4876800" y="838200"/>
            <a:ext cx="2263109" cy="5645389"/>
          </a:xfrm>
          <a:prstGeom prst="flowChartProcess">
            <a:avLst/>
          </a:prstGeom>
          <a:ln w="38100">
            <a:solidFill>
              <a:srgbClr val="FF0000">
                <a:alpha val="50000"/>
              </a:srgb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5314" tIns="32657" rIns="65314" bIns="32657" numCol="1" spcCol="0" rtlCol="0" fromWordArt="0" anchor="ctr" anchorCtr="0" forceAA="0" compatLnSpc="1">
            <a:prstTxWarp prst="textNoShape">
              <a:avLst/>
            </a:prstTxWarp>
            <a:noAutofit/>
          </a:bodyPr>
          <a:lstStyle/>
          <a:p>
            <a:pPr algn="ctr"/>
            <a:endParaRPr lang="zh-CN" altLang="en-US"/>
          </a:p>
        </p:txBody>
      </p:sp>
      <p:sp>
        <p:nvSpPr>
          <p:cNvPr id="1048655" name="流程图: 过程 8"/>
          <p:cNvSpPr/>
          <p:nvPr/>
        </p:nvSpPr>
        <p:spPr>
          <a:xfrm>
            <a:off x="7397079" y="824821"/>
            <a:ext cx="1131554" cy="5645389"/>
          </a:xfrm>
          <a:prstGeom prst="flowChartProcess">
            <a:avLst/>
          </a:prstGeom>
          <a:ln w="38100">
            <a:solidFill>
              <a:srgbClr val="00B050">
                <a:alpha val="50000"/>
              </a:srgb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5314" tIns="32657" rIns="65314" bIns="32657" numCol="1" spcCol="0" rtlCol="0" fromWordArt="0" anchor="ctr" anchorCtr="0" forceAA="0" compatLnSpc="1">
            <a:prstTxWarp prst="textNoShape">
              <a:avLst/>
            </a:prstTxWarp>
            <a:noAutofit/>
          </a:bodyPr>
          <a:lstStyle/>
          <a:p>
            <a:pPr algn="ctr"/>
            <a:endParaRPr lang="zh-CN" altLang="en-US"/>
          </a:p>
        </p:txBody>
      </p:sp>
      <p:sp>
        <p:nvSpPr>
          <p:cNvPr id="1048656" name="矩形 2"/>
          <p:cNvSpPr/>
          <p:nvPr/>
        </p:nvSpPr>
        <p:spPr>
          <a:xfrm>
            <a:off x="9372600" y="5269881"/>
            <a:ext cx="1274708" cy="1200329"/>
          </a:xfrm>
          <a:prstGeom prst="rect">
            <a:avLst/>
          </a:prstGeom>
        </p:spPr>
        <p:txBody>
          <a:bodyPr wrap="none">
            <a:spAutoFit/>
          </a:bodyPr>
          <a:lstStyle/>
          <a:p>
            <a:r>
              <a:rPr lang="zh-CN" altLang="en-US" dirty="0">
                <a:solidFill>
                  <a:schemeClr val="accent3"/>
                </a:solidFill>
                <a:cs typeface="Arial Unicode MS" panose="020B0604020202020204" pitchFamily="34" charset="-122"/>
              </a:rPr>
              <a:t>步长</a:t>
            </a:r>
            <a:r>
              <a:rPr lang="en-US" altLang="zh-CN" dirty="0">
                <a:solidFill>
                  <a:schemeClr val="accent3"/>
                </a:solidFill>
                <a:cs typeface="Arial Unicode MS" panose="020B0604020202020204" pitchFamily="34" charset="-122"/>
              </a:rPr>
              <a:t>2</a:t>
            </a:r>
          </a:p>
          <a:p>
            <a:r>
              <a:rPr lang="zh-CN" altLang="en-US" dirty="0">
                <a:solidFill>
                  <a:schemeClr val="accent3"/>
                </a:solidFill>
                <a:cs typeface="Arial Unicode MS" panose="020B0604020202020204" pitchFamily="34" charset="-122"/>
              </a:rPr>
              <a:t> </a:t>
            </a:r>
            <a:r>
              <a:rPr lang="en-US" altLang="zh-CN" dirty="0">
                <a:solidFill>
                  <a:schemeClr val="accent3"/>
                </a:solidFill>
                <a:cs typeface="Arial Unicode MS" panose="020B0604020202020204" pitchFamily="34" charset="-122"/>
              </a:rPr>
              <a:t>filter 3*3 </a:t>
            </a:r>
          </a:p>
          <a:p>
            <a:r>
              <a:rPr lang="zh-CN" altLang="en-US" dirty="0">
                <a:solidFill>
                  <a:schemeClr val="accent3"/>
                </a:solidFill>
                <a:cs typeface="Arial Unicode MS" panose="020B0604020202020204" pitchFamily="34" charset="-122"/>
              </a:rPr>
              <a:t> </a:t>
            </a:r>
            <a:r>
              <a:rPr lang="en-US" altLang="zh-CN" dirty="0">
                <a:solidFill>
                  <a:schemeClr val="accent3"/>
                </a:solidFill>
                <a:cs typeface="Arial Unicode MS" panose="020B0604020202020204" pitchFamily="34" charset="-122"/>
              </a:rPr>
              <a:t>filter</a:t>
            </a:r>
            <a:r>
              <a:rPr lang="zh-CN" altLang="en-US" dirty="0">
                <a:solidFill>
                  <a:schemeClr val="accent3"/>
                </a:solidFill>
                <a:cs typeface="Arial Unicode MS" panose="020B0604020202020204" pitchFamily="34" charset="-122"/>
              </a:rPr>
              <a:t>个数</a:t>
            </a:r>
            <a:r>
              <a:rPr lang="en-US" altLang="zh-CN" dirty="0">
                <a:solidFill>
                  <a:schemeClr val="accent3"/>
                </a:solidFill>
                <a:cs typeface="Arial Unicode MS" panose="020B0604020202020204" pitchFamily="34" charset="-122"/>
              </a:rPr>
              <a:t>6</a:t>
            </a:r>
          </a:p>
          <a:p>
            <a:r>
              <a:rPr lang="zh-CN" altLang="en-US" dirty="0">
                <a:solidFill>
                  <a:schemeClr val="accent3"/>
                </a:solidFill>
                <a:cs typeface="Arial Unicode MS" panose="020B0604020202020204" pitchFamily="34" charset="-122"/>
              </a:rPr>
              <a:t>零填充 </a:t>
            </a:r>
            <a:r>
              <a:rPr lang="en-US" altLang="zh-CN" dirty="0">
                <a:solidFill>
                  <a:schemeClr val="accent3"/>
                </a:solidFill>
                <a:cs typeface="Arial Unicode MS" panose="020B0604020202020204" pitchFamily="34" charset="-122"/>
              </a:rPr>
              <a:t>1</a:t>
            </a:r>
            <a:endParaRPr lang="zh-CN" altLang="en-US" dirty="0">
              <a:solidFill>
                <a:schemeClr val="accent3"/>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48660" name="标题 1"/>
          <p:cNvSpPr>
            <a:spLocks noGrp="1"/>
          </p:cNvSpPr>
          <p:nvPr>
            <p:ph type="title"/>
          </p:nvPr>
        </p:nvSpPr>
        <p:spPr/>
        <p:txBody>
          <a:bodyPr/>
          <a:lstStyle/>
          <a:p>
            <a:r>
              <a:rPr lang="zh-CN" altLang="en-US" dirty="0"/>
              <a:t>卷积层</a:t>
            </a:r>
          </a:p>
        </p:txBody>
      </p:sp>
      <p:sp>
        <p:nvSpPr>
          <p:cNvPr id="1048661" name="内容占位符 2"/>
          <p:cNvSpPr>
            <a:spLocks noGrp="1"/>
          </p:cNvSpPr>
          <p:nvPr>
            <p:ph idx="1"/>
          </p:nvPr>
        </p:nvSpPr>
        <p:spPr/>
        <p:txBody>
          <a:bodyPr/>
          <a:lstStyle/>
          <a:p>
            <a:r>
              <a:rPr lang="zh-CN" altLang="en-US" dirty="0"/>
              <a:t>典型的卷积层为</a:t>
            </a:r>
            <a:r>
              <a:rPr lang="en-US" altLang="zh-CN" dirty="0"/>
              <a:t>3</a:t>
            </a:r>
            <a:r>
              <a:rPr lang="zh-CN" altLang="en-US" dirty="0"/>
              <a:t>维结构</a:t>
            </a:r>
          </a:p>
        </p:txBody>
      </p:sp>
      <p:pic>
        <p:nvPicPr>
          <p:cNvPr id="2097172" name="图片 4"/>
          <p:cNvPicPr>
            <a:picLocks noChangeAspect="1"/>
          </p:cNvPicPr>
          <p:nvPr/>
        </p:nvPicPr>
        <p:blipFill>
          <a:blip r:embed="rId2"/>
          <a:stretch>
            <a:fillRect/>
          </a:stretch>
        </p:blipFill>
        <p:spPr>
          <a:xfrm>
            <a:off x="2362200" y="1600200"/>
            <a:ext cx="7802277" cy="3181979"/>
          </a:xfrm>
          <a:prstGeom prst="rect">
            <a:avLst/>
          </a:prstGeom>
        </p:spPr>
      </p:pic>
      <p:pic>
        <p:nvPicPr>
          <p:cNvPr id="2097173" name="图片 8"/>
          <p:cNvPicPr>
            <a:picLocks noChangeAspect="1"/>
          </p:cNvPicPr>
          <p:nvPr/>
        </p:nvPicPr>
        <p:blipFill>
          <a:blip r:embed="rId3"/>
          <a:stretch>
            <a:fillRect/>
          </a:stretch>
        </p:blipFill>
        <p:spPr>
          <a:xfrm>
            <a:off x="3886200" y="5032249"/>
            <a:ext cx="4062811" cy="116486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1" name="标题 1"/>
          <p:cNvSpPr>
            <a:spLocks noGrp="1"/>
          </p:cNvSpPr>
          <p:nvPr>
            <p:ph type="ctrTitle"/>
          </p:nvPr>
        </p:nvSpPr>
        <p:spPr/>
        <p:txBody>
          <a:bodyPr/>
          <a:lstStyle/>
          <a:p>
            <a:r>
              <a:rPr lang="zh-CN" altLang="en-US" dirty="0"/>
              <a:t>其它卷积种类</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内容占位符 2"/>
          <p:cNvSpPr>
            <a:spLocks noGrp="1"/>
          </p:cNvSpPr>
          <p:nvPr>
            <p:ph idx="1"/>
          </p:nvPr>
        </p:nvSpPr>
        <p:spPr/>
        <p:txBody>
          <a:bodyPr/>
          <a:lstStyle/>
          <a:p>
            <a:r>
              <a:rPr lang="zh-CN" altLang="en-US" dirty="0"/>
              <a:t>如何增加输出单元的感受野</a:t>
            </a:r>
            <a:endParaRPr lang="en-US" altLang="zh-CN" dirty="0"/>
          </a:p>
          <a:p>
            <a:pPr lvl="1"/>
            <a:r>
              <a:rPr lang="zh-CN" altLang="en-US" dirty="0"/>
              <a:t>增加卷积核的大小</a:t>
            </a:r>
            <a:endParaRPr lang="en-US" altLang="zh-CN" dirty="0"/>
          </a:p>
          <a:p>
            <a:pPr lvl="1"/>
            <a:r>
              <a:rPr lang="zh-CN" altLang="en-US" dirty="0"/>
              <a:t>在卷积之前进行汇聚操作</a:t>
            </a:r>
            <a:endParaRPr lang="en-US" altLang="zh-CN" dirty="0"/>
          </a:p>
          <a:p>
            <a:pPr lvl="1"/>
            <a:endParaRPr lang="en-US" altLang="zh-CN" dirty="0"/>
          </a:p>
          <a:p>
            <a:r>
              <a:rPr lang="zh-CN" altLang="en-US" dirty="0"/>
              <a:t>空洞卷积</a:t>
            </a:r>
            <a:endParaRPr lang="en-US" altLang="zh-CN" dirty="0"/>
          </a:p>
          <a:p>
            <a:pPr lvl="1"/>
            <a:r>
              <a:rPr lang="zh-CN" altLang="en-US" dirty="0"/>
              <a:t>通过给卷积核插入“空洞”来变相地增加其大小。</a:t>
            </a:r>
          </a:p>
        </p:txBody>
      </p:sp>
      <p:sp>
        <p:nvSpPr>
          <p:cNvPr id="1048677" name="标题 1"/>
          <p:cNvSpPr>
            <a:spLocks noGrp="1"/>
          </p:cNvSpPr>
          <p:nvPr>
            <p:ph type="title"/>
          </p:nvPr>
        </p:nvSpPr>
        <p:spPr/>
        <p:txBody>
          <a:bodyPr/>
          <a:lstStyle/>
          <a:p>
            <a:r>
              <a:rPr lang="zh-CN" altLang="en-US" dirty="0"/>
              <a:t>空洞卷积</a:t>
            </a:r>
          </a:p>
        </p:txBody>
      </p:sp>
      <p:pic>
        <p:nvPicPr>
          <p:cNvPr id="2097181" name="Picture 2" descr="https://nndl.github.io/v/cnn-dilation-in_7_out_3.gif"/>
          <p:cNvPicPr>
            <a:picLocks noChangeAspect="1" noChangeArrowheads="1" noCrop="1"/>
          </p:cNvPicPr>
          <p:nvPr/>
        </p:nvPicPr>
        <p:blipFill>
          <a:blip r:embed="rId2"/>
          <a:srcRect/>
          <a:stretch>
            <a:fillRect/>
          </a:stretch>
        </p:blipFill>
        <p:spPr bwMode="auto">
          <a:xfrm>
            <a:off x="7555573" y="762001"/>
            <a:ext cx="2688593" cy="2593301"/>
          </a:xfrm>
          <a:prstGeom prst="rect">
            <a:avLst/>
          </a:prstGeom>
          <a:noFill/>
        </p:spPr>
      </p:pic>
      <p:pic>
        <p:nvPicPr>
          <p:cNvPr id="2097182" name="Picture 4" descr="https://nndl.github.io/v/cnn-dilation.gif"/>
          <p:cNvPicPr>
            <a:picLocks noChangeAspect="1" noChangeArrowheads="1" noCrop="1"/>
          </p:cNvPicPr>
          <p:nvPr/>
        </p:nvPicPr>
        <p:blipFill>
          <a:blip r:embed="rId3"/>
          <a:srcRect/>
          <a:stretch>
            <a:fillRect/>
          </a:stretch>
        </p:blipFill>
        <p:spPr bwMode="auto">
          <a:xfrm>
            <a:off x="7340022" y="3632392"/>
            <a:ext cx="2926311" cy="2601166"/>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6" name="标题 1"/>
          <p:cNvSpPr>
            <a:spLocks noGrp="1"/>
          </p:cNvSpPr>
          <p:nvPr>
            <p:ph type="title"/>
          </p:nvPr>
        </p:nvSpPr>
        <p:spPr/>
        <p:txBody>
          <a:bodyPr/>
          <a:lstStyle/>
          <a:p>
            <a:r>
              <a:rPr lang="zh-CN" altLang="en-US"/>
              <a:t>表示学习</a:t>
            </a:r>
            <a:endParaRPr lang="zh-CN" altLang="en-US" dirty="0"/>
          </a:p>
        </p:txBody>
      </p:sp>
      <p:pic>
        <p:nvPicPr>
          <p:cNvPr id="2097176" name="内容占位符 3" descr="屏幕剪辑"/>
          <p:cNvPicPr>
            <a:picLocks noChangeAspect="1"/>
          </p:cNvPicPr>
          <p:nvPr/>
        </p:nvPicPr>
        <p:blipFill>
          <a:blip r:embed="rId2"/>
          <a:stretch>
            <a:fillRect/>
          </a:stretch>
        </p:blipFill>
        <p:spPr bwMode="auto">
          <a:xfrm>
            <a:off x="1144420" y="1447800"/>
            <a:ext cx="9578465" cy="4495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650331" y="101600"/>
            <a:ext cx="11073674" cy="878613"/>
          </a:xfrm>
        </p:spPr>
        <p:txBody>
          <a:bodyPr>
            <a:normAutofit/>
          </a:bodyPr>
          <a:lstStyle/>
          <a:p>
            <a:pPr algn="l"/>
            <a:r>
              <a:rPr lang="zh-CN" altLang="en-US" sz="3600" b="1" dirty="0">
                <a:latin typeface="微软雅黑" panose="020B0503020204020204" pitchFamily="34" charset="-122"/>
                <a:ea typeface="微软雅黑" panose="020B0503020204020204" pitchFamily="34" charset="-122"/>
              </a:rPr>
              <a:t>前馈</a:t>
            </a:r>
            <a:r>
              <a:rPr lang="zh-CN" sz="3600" b="1" dirty="0">
                <a:latin typeface="微软雅黑" panose="020B0503020204020204" pitchFamily="34" charset="-122"/>
                <a:ea typeface="微软雅黑" panose="020B0503020204020204" pitchFamily="34" charset="-122"/>
              </a:rPr>
              <a:t>神经网络</a:t>
            </a:r>
          </a:p>
        </p:txBody>
      </p:sp>
      <p:sp>
        <p:nvSpPr>
          <p:cNvPr id="3" name="文本框 2"/>
          <p:cNvSpPr txBox="1"/>
          <p:nvPr/>
        </p:nvSpPr>
        <p:spPr>
          <a:xfrm>
            <a:off x="986155" y="1703070"/>
            <a:ext cx="10295890" cy="645160"/>
          </a:xfrm>
          <a:prstGeom prst="rect">
            <a:avLst/>
          </a:prstGeom>
          <a:noFill/>
          <a:ln>
            <a:no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等线" panose="02010600030101010101" pitchFamily="2" charset="-122"/>
              </a:rPr>
              <a:t>在没有CNN以及更先进的神经网络的时代，朴素的想法是用多层感知机（MLP）做图片分类的识别；但现实是，MLP做这事的效果并不理想。</a:t>
            </a:r>
          </a:p>
        </p:txBody>
      </p:sp>
      <p:pic>
        <p:nvPicPr>
          <p:cNvPr id="7" name="图片 6" descr="mlp"/>
          <p:cNvPicPr>
            <a:picLocks noChangeAspect="1"/>
          </p:cNvPicPr>
          <p:nvPr/>
        </p:nvPicPr>
        <p:blipFill>
          <a:blip r:embed="rId2"/>
          <a:stretch>
            <a:fillRect/>
          </a:stretch>
        </p:blipFill>
        <p:spPr>
          <a:xfrm>
            <a:off x="3232785" y="2808605"/>
            <a:ext cx="5908040" cy="294322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7" name="Title 4"/>
          <p:cNvSpPr>
            <a:spLocks noGrp="1"/>
          </p:cNvSpPr>
          <p:nvPr>
            <p:ph type="title"/>
          </p:nvPr>
        </p:nvSpPr>
        <p:spPr/>
        <p:txBody>
          <a:bodyPr/>
          <a:lstStyle/>
          <a:p>
            <a:r>
              <a:rPr lang="zh-CN" altLang="en-US"/>
              <a:t>表示学习</a:t>
            </a:r>
            <a:endParaRPr lang="zh-CN" altLang="en-US" dirty="0"/>
          </a:p>
        </p:txBody>
      </p:sp>
      <p:pic>
        <p:nvPicPr>
          <p:cNvPr id="2097177" name="Content Placeholder 3"/>
          <p:cNvPicPr>
            <a:picLocks noChangeAspect="1"/>
          </p:cNvPicPr>
          <p:nvPr/>
        </p:nvPicPr>
        <p:blipFill>
          <a:blip r:embed="rId2"/>
          <a:stretch>
            <a:fillRect/>
          </a:stretch>
        </p:blipFill>
        <p:spPr bwMode="auto">
          <a:xfrm>
            <a:off x="1219200" y="1219200"/>
            <a:ext cx="9867562" cy="4724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8" name="标题 3"/>
          <p:cNvSpPr>
            <a:spLocks noGrp="1"/>
          </p:cNvSpPr>
          <p:nvPr>
            <p:ph type="ctrTitle"/>
          </p:nvPr>
        </p:nvSpPr>
        <p:spPr/>
        <p:txBody>
          <a:bodyPr/>
          <a:lstStyle/>
          <a:p>
            <a:r>
              <a:rPr lang="zh-CN" altLang="en-US" dirty="0"/>
              <a:t>卷积网络的网络结构</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卷积神经网络之网络结构</a:t>
            </a:r>
            <a:endParaRPr lang="en-US" alt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 name="文本框 1"/>
          <p:cNvSpPr txBox="1"/>
          <p:nvPr/>
        </p:nvSpPr>
        <p:spPr>
          <a:xfrm>
            <a:off x="1835150" y="5332095"/>
            <a:ext cx="8522335" cy="645160"/>
          </a:xfrm>
          <a:prstGeom prst="rect">
            <a:avLst/>
          </a:prstGeom>
          <a:noFill/>
        </p:spPr>
        <p:txBody>
          <a:bodyPr wrap="square" rtlCol="0">
            <a:spAutoFit/>
          </a:bodyPr>
          <a:lstStyle/>
          <a:p>
            <a:pPr indent="0">
              <a:buNone/>
            </a:pPr>
            <a:r>
              <a:rPr lang="zh-CN" altLang="en-US"/>
              <a:t>卷积神经网络是由很多不同的网络层组成，接下来将介绍卷积神经网络中最常见的三种网络层：卷积层、池化层（也可以叫做降采样层）以及全连接层。</a:t>
            </a:r>
          </a:p>
        </p:txBody>
      </p:sp>
      <p:pic>
        <p:nvPicPr>
          <p:cNvPr id="3" name="图片 2" descr="LeNet"/>
          <p:cNvPicPr>
            <a:picLocks noChangeAspect="1"/>
          </p:cNvPicPr>
          <p:nvPr/>
        </p:nvPicPr>
        <p:blipFill>
          <a:blip r:embed="rId3"/>
          <a:stretch>
            <a:fillRect/>
          </a:stretch>
        </p:blipFill>
        <p:spPr>
          <a:xfrm>
            <a:off x="1066800" y="1816735"/>
            <a:ext cx="10058400" cy="3224530"/>
          </a:xfrm>
          <a:prstGeom prst="rect">
            <a:avLst/>
          </a:prstGeom>
        </p:spPr>
      </p:pic>
    </p:spTree>
    <p:extLst>
      <p:ext uri="{BB962C8B-B14F-4D97-AF65-F5344CB8AC3E}">
        <p14:creationId xmlns:p14="http://schemas.microsoft.com/office/powerpoint/2010/main" val="319366277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卷积神经网络之网络结构</a:t>
            </a:r>
            <a:endParaRPr lang="en-US" alt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圆角矩形 14"/>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1) </a:t>
            </a:r>
            <a:r>
              <a:rPr kumimoji="1" lang="zh-CN"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卷积层</a:t>
            </a:r>
          </a:p>
        </p:txBody>
      </p:sp>
      <p:sp>
        <p:nvSpPr>
          <p:cNvPr id="4" name="文本框 3"/>
          <p:cNvSpPr txBox="1"/>
          <p:nvPr/>
        </p:nvSpPr>
        <p:spPr>
          <a:xfrm>
            <a:off x="878205" y="2092325"/>
            <a:ext cx="10502900" cy="368300"/>
          </a:xfrm>
          <a:prstGeom prst="rect">
            <a:avLst/>
          </a:prstGeom>
          <a:noFill/>
        </p:spPr>
        <p:txBody>
          <a:bodyPr wrap="square" rtlCol="0">
            <a:spAutoFit/>
          </a:bodyPr>
          <a:lstStyle/>
          <a:p>
            <a:r>
              <a:rPr lang="zh-CN" altLang="en-US"/>
              <a:t>在网络结构中引入卷积层的目的主要是为了进行图像的特征提取。</a:t>
            </a:r>
          </a:p>
        </p:txBody>
      </p:sp>
      <p:pic>
        <p:nvPicPr>
          <p:cNvPr id="5" name="图片 4" descr="卷积"/>
          <p:cNvPicPr>
            <a:picLocks noChangeAspect="1"/>
          </p:cNvPicPr>
          <p:nvPr/>
        </p:nvPicPr>
        <p:blipFill>
          <a:blip r:embed="rId3"/>
          <a:stretch>
            <a:fillRect/>
          </a:stretch>
        </p:blipFill>
        <p:spPr>
          <a:xfrm>
            <a:off x="707390" y="2460625"/>
            <a:ext cx="6349365" cy="4222115"/>
          </a:xfrm>
          <a:prstGeom prst="rect">
            <a:avLst/>
          </a:prstGeom>
        </p:spPr>
      </p:pic>
      <p:sp>
        <p:nvSpPr>
          <p:cNvPr id="7" name="文本框 6"/>
          <p:cNvSpPr txBox="1"/>
          <p:nvPr/>
        </p:nvSpPr>
        <p:spPr>
          <a:xfrm>
            <a:off x="7586345" y="2780665"/>
            <a:ext cx="3865245" cy="1200329"/>
          </a:xfrm>
          <a:prstGeom prst="rect">
            <a:avLst/>
          </a:prstGeom>
          <a:noFill/>
        </p:spPr>
        <p:txBody>
          <a:bodyPr wrap="square" rtlCol="0">
            <a:spAutoFit/>
          </a:bodyPr>
          <a:lstStyle/>
          <a:p>
            <a:r>
              <a:rPr lang="zh-CN" altLang="en-US" dirty="0"/>
              <a:t>卷积操作不是矩阵相乘，而是将卷积核放在输入矩阵上，对应的位置相乘然后再相加，之后就在输入矩阵上进行滑动，这样就得到了提取的特征图</a:t>
            </a:r>
          </a:p>
        </p:txBody>
      </p:sp>
      <p:sp>
        <p:nvSpPr>
          <p:cNvPr id="8" name="文本框 7"/>
          <p:cNvSpPr txBox="1"/>
          <p:nvPr/>
        </p:nvSpPr>
        <p:spPr>
          <a:xfrm>
            <a:off x="7586345" y="4594860"/>
            <a:ext cx="4148455" cy="1477328"/>
          </a:xfrm>
          <a:prstGeom prst="rect">
            <a:avLst/>
          </a:prstGeom>
          <a:noFill/>
        </p:spPr>
        <p:txBody>
          <a:bodyPr wrap="square" rtlCol="0">
            <a:spAutoFit/>
          </a:bodyPr>
          <a:lstStyle/>
          <a:p>
            <a:r>
              <a:rPr lang="zh-CN" altLang="en-US" dirty="0"/>
              <a:t>由于卷积操作的特点，它由两个特性：</a:t>
            </a:r>
          </a:p>
          <a:p>
            <a:pPr marL="285750" indent="-285750">
              <a:buFont typeface="Arial" panose="020B0604020202020204" pitchFamily="34" charset="0"/>
              <a:buChar char="•"/>
            </a:pPr>
            <a:r>
              <a:rPr lang="zh-CN" altLang="en-US" b="1" dirty="0"/>
              <a:t>局部感知</a:t>
            </a:r>
          </a:p>
          <a:p>
            <a:pPr marL="285750" indent="-285750">
              <a:buFont typeface="Arial" panose="020B0604020202020204" pitchFamily="34" charset="0"/>
              <a:buChar char="•"/>
            </a:pPr>
            <a:r>
              <a:rPr lang="zh-CN" altLang="en-US" b="1" dirty="0"/>
              <a:t>权值共享（</a:t>
            </a:r>
            <a:r>
              <a:rPr lang="zh-CN" altLang="en-US" dirty="0"/>
              <a:t>一个卷积核在滑动的过程中，卷积核的值是不变的。权值共享带来的好处是大大减少了参数量</a:t>
            </a:r>
            <a:r>
              <a:rPr lang="zh-CN" altLang="en-US" b="1" dirty="0"/>
              <a:t>）</a:t>
            </a:r>
          </a:p>
        </p:txBody>
      </p:sp>
    </p:spTree>
    <p:extLst>
      <p:ext uri="{BB962C8B-B14F-4D97-AF65-F5344CB8AC3E}">
        <p14:creationId xmlns:p14="http://schemas.microsoft.com/office/powerpoint/2010/main" val="137053257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卷积神经网络之网络结构</a:t>
            </a:r>
            <a:endParaRPr lang="en-US" alt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圆角矩形 14"/>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1) </a:t>
            </a:r>
            <a:r>
              <a:rPr kumimoji="1" lang="zh-CN"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卷积层</a:t>
            </a:r>
          </a:p>
        </p:txBody>
      </p:sp>
      <p:sp>
        <p:nvSpPr>
          <p:cNvPr id="2" name="文本框 1"/>
          <p:cNvSpPr txBox="1"/>
          <p:nvPr/>
        </p:nvSpPr>
        <p:spPr>
          <a:xfrm>
            <a:off x="772795" y="2068830"/>
            <a:ext cx="10608310" cy="922020"/>
          </a:xfrm>
          <a:prstGeom prst="rect">
            <a:avLst/>
          </a:prstGeom>
          <a:noFill/>
        </p:spPr>
        <p:txBody>
          <a:bodyPr wrap="square" rtlCol="0">
            <a:spAutoFit/>
          </a:bodyPr>
          <a:lstStyle/>
          <a:p>
            <a:r>
              <a:rPr lang="zh-CN" altLang="en-US"/>
              <a:t>卷积操作主要用于提取图像中的特征，那么，它到底是怎么提取的？</a:t>
            </a:r>
          </a:p>
          <a:p>
            <a:endParaRPr lang="zh-CN" altLang="en-US"/>
          </a:p>
          <a:p>
            <a:r>
              <a:rPr lang="zh-CN" altLang="en-US"/>
              <a:t>这里以提取图片中的垂直的边缘作为示例。</a:t>
            </a:r>
          </a:p>
        </p:txBody>
      </p:sp>
      <p:pic>
        <p:nvPicPr>
          <p:cNvPr id="3" name="图片 2" descr="6t6"/>
          <p:cNvPicPr>
            <a:picLocks noChangeAspect="1"/>
          </p:cNvPicPr>
          <p:nvPr/>
        </p:nvPicPr>
        <p:blipFill>
          <a:blip r:embed="rId3"/>
          <a:stretch>
            <a:fillRect/>
          </a:stretch>
        </p:blipFill>
        <p:spPr>
          <a:xfrm>
            <a:off x="981075" y="5396865"/>
            <a:ext cx="1197610" cy="1197610"/>
          </a:xfrm>
          <a:prstGeom prst="rect">
            <a:avLst/>
          </a:prstGeom>
        </p:spPr>
      </p:pic>
      <p:pic>
        <p:nvPicPr>
          <p:cNvPr id="12" name="图片 11" descr="3kernel"/>
          <p:cNvPicPr>
            <a:picLocks noChangeAspect="1"/>
          </p:cNvPicPr>
          <p:nvPr/>
        </p:nvPicPr>
        <p:blipFill>
          <a:blip r:embed="rId4"/>
          <a:stretch>
            <a:fillRect/>
          </a:stretch>
        </p:blipFill>
        <p:spPr>
          <a:xfrm>
            <a:off x="3968750" y="3543300"/>
            <a:ext cx="1200150" cy="1209675"/>
          </a:xfrm>
          <a:prstGeom prst="rect">
            <a:avLst/>
          </a:prstGeom>
        </p:spPr>
      </p:pic>
      <p:pic>
        <p:nvPicPr>
          <p:cNvPr id="13" name="图片 12" descr="result"/>
          <p:cNvPicPr>
            <a:picLocks noChangeAspect="1"/>
          </p:cNvPicPr>
          <p:nvPr/>
        </p:nvPicPr>
        <p:blipFill>
          <a:blip r:embed="rId5"/>
          <a:stretch>
            <a:fillRect/>
          </a:stretch>
        </p:blipFill>
        <p:spPr>
          <a:xfrm>
            <a:off x="7466330" y="3200400"/>
            <a:ext cx="1552575" cy="1552575"/>
          </a:xfrm>
          <a:prstGeom prst="rect">
            <a:avLst/>
          </a:prstGeom>
        </p:spPr>
      </p:pic>
      <p:cxnSp>
        <p:nvCxnSpPr>
          <p:cNvPr id="14" name="直接箭头连接符 13"/>
          <p:cNvCxnSpPr/>
          <p:nvPr/>
        </p:nvCxnSpPr>
        <p:spPr>
          <a:xfrm>
            <a:off x="5759450" y="4030980"/>
            <a:ext cx="1450340" cy="107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6097270" y="3662680"/>
            <a:ext cx="774700" cy="368300"/>
          </a:xfrm>
          <a:prstGeom prst="rect">
            <a:avLst/>
          </a:prstGeom>
          <a:noFill/>
        </p:spPr>
        <p:txBody>
          <a:bodyPr wrap="square" rtlCol="0">
            <a:spAutoFit/>
          </a:bodyPr>
          <a:lstStyle/>
          <a:p>
            <a:r>
              <a:rPr lang="zh-CN" altLang="en-US"/>
              <a:t>卷积</a:t>
            </a:r>
          </a:p>
        </p:txBody>
      </p:sp>
      <p:pic>
        <p:nvPicPr>
          <p:cNvPr id="17" name="图片 16" descr="6t6"/>
          <p:cNvPicPr>
            <a:picLocks noChangeAspect="1"/>
          </p:cNvPicPr>
          <p:nvPr/>
        </p:nvPicPr>
        <p:blipFill>
          <a:blip r:embed="rId6"/>
          <a:stretch>
            <a:fillRect/>
          </a:stretch>
        </p:blipFill>
        <p:spPr>
          <a:xfrm>
            <a:off x="981075" y="2981325"/>
            <a:ext cx="2333625" cy="2333625"/>
          </a:xfrm>
          <a:prstGeom prst="rect">
            <a:avLst/>
          </a:prstGeom>
        </p:spPr>
      </p:pic>
      <p:pic>
        <p:nvPicPr>
          <p:cNvPr id="18" name="图片 17" descr="4"/>
          <p:cNvPicPr>
            <a:picLocks noChangeAspect="1"/>
          </p:cNvPicPr>
          <p:nvPr/>
        </p:nvPicPr>
        <p:blipFill>
          <a:blip r:embed="rId7"/>
          <a:stretch>
            <a:fillRect/>
          </a:stretch>
        </p:blipFill>
        <p:spPr>
          <a:xfrm>
            <a:off x="7759065" y="5512435"/>
            <a:ext cx="966470" cy="966470"/>
          </a:xfrm>
          <a:prstGeom prst="rect">
            <a:avLst/>
          </a:prstGeom>
        </p:spPr>
      </p:pic>
    </p:spTree>
    <p:extLst>
      <p:ext uri="{BB962C8B-B14F-4D97-AF65-F5344CB8AC3E}">
        <p14:creationId xmlns:p14="http://schemas.microsoft.com/office/powerpoint/2010/main" val="3299582423"/>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卷积神经网络之网络结构</a:t>
            </a:r>
            <a:endParaRPr lang="en-US" alt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圆角矩形 14"/>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1) </a:t>
            </a:r>
            <a:r>
              <a:rPr kumimoji="1" lang="zh-CN"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卷积层</a:t>
            </a:r>
          </a:p>
        </p:txBody>
      </p:sp>
      <p:sp>
        <p:nvSpPr>
          <p:cNvPr id="7" name="文本框 6"/>
          <p:cNvSpPr txBox="1"/>
          <p:nvPr/>
        </p:nvSpPr>
        <p:spPr>
          <a:xfrm>
            <a:off x="863600" y="2078990"/>
            <a:ext cx="10153650" cy="1198880"/>
          </a:xfrm>
          <a:prstGeom prst="rect">
            <a:avLst/>
          </a:prstGeom>
          <a:noFill/>
        </p:spPr>
        <p:txBody>
          <a:bodyPr wrap="square" rtlCol="0">
            <a:spAutoFit/>
          </a:bodyPr>
          <a:lstStyle/>
          <a:p>
            <a:pPr marL="285750" indent="-285750">
              <a:buFont typeface="Arial" panose="020B0604020202020204" pitchFamily="34" charset="0"/>
              <a:buChar char="•"/>
            </a:pPr>
            <a:r>
              <a:rPr lang="zh-CN" altLang="en-US"/>
              <a:t>卷积操作会使输入的图片变小，就像上一张中显示的那样</a:t>
            </a:r>
            <a:r>
              <a:rPr lang="en-US" altLang="zh-CN"/>
              <a:t>6*6</a:t>
            </a:r>
            <a:r>
              <a:rPr lang="zh-CN" altLang="en-US"/>
              <a:t>的输入矩阵经过</a:t>
            </a:r>
            <a:r>
              <a:rPr lang="en-US" altLang="zh-CN"/>
              <a:t>3*3</a:t>
            </a:r>
            <a:r>
              <a:rPr lang="zh-CN" altLang="en-US"/>
              <a:t>的卷积核之后变成了</a:t>
            </a:r>
            <a:r>
              <a:rPr lang="en-US" altLang="zh-CN"/>
              <a:t>4*4</a:t>
            </a:r>
            <a:r>
              <a:rPr lang="zh-CN" altLang="en-US"/>
              <a:t>的大小，如果在网络结构中多次使用卷积操作之后，图像可能就会变得非常小。</a:t>
            </a:r>
          </a:p>
          <a:p>
            <a:pPr marL="285750" indent="-285750">
              <a:buFont typeface="Arial" panose="020B0604020202020204" pitchFamily="34" charset="0"/>
              <a:buChar char="•"/>
            </a:pPr>
            <a:r>
              <a:rPr lang="zh-CN" altLang="en-US"/>
              <a:t>在卷积操作中有些像素的值只使用了一次，例如输入矩阵的左上角的像素，但是有些像素使用了很多次，比如在输入矩阵的中间的那些像素值</a:t>
            </a:r>
          </a:p>
        </p:txBody>
      </p:sp>
      <p:sp>
        <p:nvSpPr>
          <p:cNvPr id="8" name="文本框 7"/>
          <p:cNvSpPr txBox="1"/>
          <p:nvPr/>
        </p:nvSpPr>
        <p:spPr>
          <a:xfrm>
            <a:off x="929005" y="3244850"/>
            <a:ext cx="10088245" cy="368300"/>
          </a:xfrm>
          <a:prstGeom prst="rect">
            <a:avLst/>
          </a:prstGeom>
          <a:noFill/>
        </p:spPr>
        <p:txBody>
          <a:bodyPr wrap="square" rtlCol="0">
            <a:spAutoFit/>
          </a:bodyPr>
          <a:lstStyle/>
          <a:p>
            <a:r>
              <a:rPr lang="zh-CN" altLang="en-US"/>
              <a:t>为了解决上面两个问题，我们可以在卷积操作之前，对输入的图像矩阵进行填充（</a:t>
            </a:r>
            <a:r>
              <a:rPr lang="en-US" altLang="zh-CN"/>
              <a:t>padding</a:t>
            </a:r>
            <a:r>
              <a:rPr lang="zh-CN" altLang="en-US"/>
              <a:t>）</a:t>
            </a:r>
            <a:endParaRPr lang="en-US" altLang="zh-CN"/>
          </a:p>
        </p:txBody>
      </p:sp>
      <p:pic>
        <p:nvPicPr>
          <p:cNvPr id="9" name="图片 8" descr="8t8"/>
          <p:cNvPicPr>
            <a:picLocks noChangeAspect="1"/>
          </p:cNvPicPr>
          <p:nvPr/>
        </p:nvPicPr>
        <p:blipFill>
          <a:blip r:embed="rId3"/>
          <a:stretch>
            <a:fillRect/>
          </a:stretch>
        </p:blipFill>
        <p:spPr>
          <a:xfrm>
            <a:off x="929005" y="3850005"/>
            <a:ext cx="2329815" cy="2329815"/>
          </a:xfrm>
          <a:prstGeom prst="rect">
            <a:avLst/>
          </a:prstGeom>
        </p:spPr>
      </p:pic>
      <p:sp>
        <p:nvSpPr>
          <p:cNvPr id="10" name="文本框 9"/>
          <p:cNvSpPr txBox="1"/>
          <p:nvPr/>
        </p:nvSpPr>
        <p:spPr>
          <a:xfrm>
            <a:off x="4457700" y="3850005"/>
            <a:ext cx="5601335" cy="922020"/>
          </a:xfrm>
          <a:prstGeom prst="rect">
            <a:avLst/>
          </a:prstGeom>
          <a:noFill/>
        </p:spPr>
        <p:txBody>
          <a:bodyPr wrap="square" rtlCol="0">
            <a:spAutoFit/>
          </a:bodyPr>
          <a:lstStyle/>
          <a:p>
            <a:r>
              <a:rPr lang="zh-CN" altLang="en-US"/>
              <a:t>将输入图片（</a:t>
            </a:r>
            <a:r>
              <a:rPr lang="en-US" altLang="zh-CN"/>
              <a:t>6*6</a:t>
            </a:r>
            <a:r>
              <a:rPr lang="zh-CN" altLang="en-US"/>
              <a:t>）进行</a:t>
            </a:r>
            <a:r>
              <a:rPr lang="en-US" altLang="zh-CN"/>
              <a:t>pad=1</a:t>
            </a:r>
            <a:r>
              <a:rPr lang="zh-CN" altLang="en-US"/>
              <a:t>的填充之后，就变成了</a:t>
            </a:r>
            <a:r>
              <a:rPr lang="en-US" altLang="zh-CN"/>
              <a:t>8*8</a:t>
            </a:r>
            <a:r>
              <a:rPr lang="zh-CN" altLang="en-US"/>
              <a:t>大小，这样在经过</a:t>
            </a:r>
            <a:r>
              <a:rPr lang="en-US" altLang="zh-CN"/>
              <a:t>3*3</a:t>
            </a:r>
            <a:r>
              <a:rPr lang="zh-CN" altLang="en-US"/>
              <a:t>的卷积操作后就会变成</a:t>
            </a:r>
            <a:r>
              <a:rPr lang="en-US" altLang="zh-CN"/>
              <a:t>6*6</a:t>
            </a:r>
            <a:r>
              <a:rPr lang="zh-CN" altLang="en-US"/>
              <a:t>大小，这样就能保证图片在卷积操作之后不会被缩小。</a:t>
            </a:r>
          </a:p>
        </p:txBody>
      </p:sp>
      <p:sp>
        <p:nvSpPr>
          <p:cNvPr id="11" name="文本框 10"/>
          <p:cNvSpPr txBox="1"/>
          <p:nvPr/>
        </p:nvSpPr>
        <p:spPr>
          <a:xfrm>
            <a:off x="4457700" y="5353685"/>
            <a:ext cx="5601335" cy="645160"/>
          </a:xfrm>
          <a:prstGeom prst="rect">
            <a:avLst/>
          </a:prstGeom>
          <a:noFill/>
        </p:spPr>
        <p:txBody>
          <a:bodyPr wrap="square" rtlCol="0">
            <a:spAutoFit/>
          </a:bodyPr>
          <a:lstStyle/>
          <a:p>
            <a:r>
              <a:rPr lang="zh-CN" altLang="en-US">
                <a:solidFill>
                  <a:srgbClr val="C00000"/>
                </a:solidFill>
              </a:rPr>
              <a:t>通常</a:t>
            </a:r>
            <a:r>
              <a:rPr lang="zh-CN" altLang="en-US"/>
              <a:t>在填充的时候，我们会将填充的值设置为</a:t>
            </a:r>
            <a:r>
              <a:rPr lang="en-US" altLang="zh-CN"/>
              <a:t>0</a:t>
            </a:r>
            <a:r>
              <a:rPr lang="zh-CN" altLang="en-US"/>
              <a:t>，即在原图</a:t>
            </a:r>
            <a:r>
              <a:rPr lang="en-US" altLang="zh-CN"/>
              <a:t>6*6</a:t>
            </a:r>
            <a:r>
              <a:rPr lang="zh-CN" altLang="en-US"/>
              <a:t>的外面包围了一圈</a:t>
            </a:r>
            <a:r>
              <a:rPr lang="en-US" altLang="zh-CN"/>
              <a:t>0</a:t>
            </a:r>
            <a:r>
              <a:rPr lang="zh-CN" altLang="en-US"/>
              <a:t>。</a:t>
            </a:r>
          </a:p>
        </p:txBody>
      </p:sp>
    </p:spTree>
    <p:extLst>
      <p:ext uri="{BB962C8B-B14F-4D97-AF65-F5344CB8AC3E}">
        <p14:creationId xmlns:p14="http://schemas.microsoft.com/office/powerpoint/2010/main" val="249185349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卷积神经网络之网络结构</a:t>
            </a:r>
            <a:endParaRPr lang="en-US" alt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圆角矩形 14"/>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1) </a:t>
            </a:r>
            <a:r>
              <a:rPr kumimoji="1" lang="zh-CN"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卷积层</a:t>
            </a:r>
          </a:p>
        </p:txBody>
      </p:sp>
      <p:sp>
        <p:nvSpPr>
          <p:cNvPr id="7" name="文本框 6"/>
          <p:cNvSpPr txBox="1"/>
          <p:nvPr/>
        </p:nvSpPr>
        <p:spPr>
          <a:xfrm>
            <a:off x="863600" y="2078990"/>
            <a:ext cx="10153650" cy="645160"/>
          </a:xfrm>
          <a:prstGeom prst="rect">
            <a:avLst/>
          </a:prstGeom>
          <a:noFill/>
        </p:spPr>
        <p:txBody>
          <a:bodyPr wrap="square" rtlCol="0">
            <a:spAutoFit/>
          </a:bodyPr>
          <a:lstStyle/>
          <a:p>
            <a:pPr indent="0">
              <a:buFont typeface="Arial" panose="020B0604020202020204" pitchFamily="34" charset="0"/>
              <a:buNone/>
            </a:pPr>
            <a:r>
              <a:rPr lang="zh-CN" altLang="en-US"/>
              <a:t>可以看到上面的例子中卷积核移动的步长都是</a:t>
            </a:r>
            <a:r>
              <a:rPr lang="en-US" altLang="zh-CN"/>
              <a:t>1</a:t>
            </a:r>
            <a:r>
              <a:rPr lang="zh-CN" altLang="en-US"/>
              <a:t>，实际上我们也可以设置步长为</a:t>
            </a:r>
            <a:r>
              <a:rPr lang="en-US" altLang="zh-CN"/>
              <a:t>2</a:t>
            </a:r>
            <a:r>
              <a:rPr lang="zh-CN" altLang="en-US"/>
              <a:t>或更多。步长的设置没有一个明确的标准，主要是看输入图像的大小和卷积核的大小。</a:t>
            </a:r>
          </a:p>
        </p:txBody>
      </p:sp>
      <p:pic>
        <p:nvPicPr>
          <p:cNvPr id="2" name="图片 1" descr="步长"/>
          <p:cNvPicPr>
            <a:picLocks noChangeAspect="1"/>
          </p:cNvPicPr>
          <p:nvPr/>
        </p:nvPicPr>
        <p:blipFill>
          <a:blip r:embed="rId3"/>
          <a:stretch>
            <a:fillRect/>
          </a:stretch>
        </p:blipFill>
        <p:spPr>
          <a:xfrm>
            <a:off x="863600" y="2724150"/>
            <a:ext cx="4954905" cy="3662680"/>
          </a:xfrm>
          <a:prstGeom prst="rect">
            <a:avLst/>
          </a:prstGeom>
        </p:spPr>
      </p:pic>
      <p:sp>
        <p:nvSpPr>
          <p:cNvPr id="3" name="文本框 2"/>
          <p:cNvSpPr txBox="1"/>
          <p:nvPr/>
        </p:nvSpPr>
        <p:spPr>
          <a:xfrm>
            <a:off x="6591300" y="3816985"/>
            <a:ext cx="4927600" cy="1476375"/>
          </a:xfrm>
          <a:prstGeom prst="rect">
            <a:avLst/>
          </a:prstGeom>
          <a:noFill/>
        </p:spPr>
        <p:txBody>
          <a:bodyPr wrap="square" rtlCol="0">
            <a:spAutoFit/>
          </a:bodyPr>
          <a:lstStyle/>
          <a:p>
            <a:pPr marL="285750" indent="-285750">
              <a:buFont typeface="Arial" panose="020B0604020202020204" pitchFamily="34" charset="0"/>
              <a:buChar char="•"/>
            </a:pPr>
            <a:r>
              <a:rPr lang="zh-CN" altLang="en-US"/>
              <a:t>步长小：提取的特征更全面，不会损失太多信息。但是会造成计算量大，甚至是过拟合的问题。</a:t>
            </a:r>
          </a:p>
          <a:p>
            <a:pPr marL="285750" indent="-285750">
              <a:buFont typeface="Arial" panose="020B0604020202020204" pitchFamily="34" charset="0"/>
              <a:buChar char="•"/>
            </a:pPr>
            <a:r>
              <a:rPr lang="zh-CN" altLang="en-US"/>
              <a:t>步长大：计算量会减少，但可能会丢失一些重要的特征。</a:t>
            </a:r>
          </a:p>
        </p:txBody>
      </p:sp>
    </p:spTree>
    <p:extLst>
      <p:ext uri="{BB962C8B-B14F-4D97-AF65-F5344CB8AC3E}">
        <p14:creationId xmlns:p14="http://schemas.microsoft.com/office/powerpoint/2010/main" val="258672033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卷积神经网络之网络结构</a:t>
            </a:r>
            <a:endParaRPr lang="en-US" alt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圆角矩形 14"/>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1) </a:t>
            </a:r>
            <a:r>
              <a:rPr kumimoji="1" lang="zh-CN"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卷积层</a:t>
            </a:r>
          </a:p>
        </p:txBody>
      </p:sp>
      <p:sp>
        <p:nvSpPr>
          <p:cNvPr id="2" name="文本框 1"/>
          <p:cNvSpPr txBox="1"/>
          <p:nvPr/>
        </p:nvSpPr>
        <p:spPr>
          <a:xfrm>
            <a:off x="1138555" y="2078990"/>
            <a:ext cx="9925050" cy="645160"/>
          </a:xfrm>
          <a:prstGeom prst="rect">
            <a:avLst/>
          </a:prstGeom>
          <a:noFill/>
        </p:spPr>
        <p:txBody>
          <a:bodyPr wrap="square" rtlCol="0">
            <a:spAutoFit/>
          </a:bodyPr>
          <a:lstStyle/>
          <a:p>
            <a:r>
              <a:rPr lang="zh-CN" altLang="en-US"/>
              <a:t>为了更好地理解卷积层是如何提取图像的特征，以及卷积时的步长和</a:t>
            </a:r>
            <a:r>
              <a:rPr lang="en-US" altLang="zh-CN"/>
              <a:t>padding</a:t>
            </a:r>
            <a:r>
              <a:rPr lang="zh-CN" altLang="en-US"/>
              <a:t>值如何影响卷积的效果，下面我们将会自己定义一个卷积层，并用它来提取特征。</a:t>
            </a:r>
          </a:p>
        </p:txBody>
      </p:sp>
      <p:pic>
        <p:nvPicPr>
          <p:cNvPr id="3" name="图片 2" descr="CHYWOHSZP([Y9`RCBHWD`FX"/>
          <p:cNvPicPr>
            <a:picLocks noChangeAspect="1"/>
          </p:cNvPicPr>
          <p:nvPr/>
        </p:nvPicPr>
        <p:blipFill>
          <a:blip r:embed="rId3"/>
          <a:stretch>
            <a:fillRect/>
          </a:stretch>
        </p:blipFill>
        <p:spPr>
          <a:xfrm>
            <a:off x="1676400" y="2906409"/>
            <a:ext cx="8657922" cy="3350260"/>
          </a:xfrm>
          <a:prstGeom prst="rect">
            <a:avLst/>
          </a:prstGeom>
        </p:spPr>
      </p:pic>
    </p:spTree>
    <p:extLst>
      <p:ext uri="{BB962C8B-B14F-4D97-AF65-F5344CB8AC3E}">
        <p14:creationId xmlns:p14="http://schemas.microsoft.com/office/powerpoint/2010/main" val="550307778"/>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卷积神经网络之网络结构</a:t>
            </a:r>
            <a:endParaRPr lang="en-US" alt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圆角矩形 14"/>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1) </a:t>
            </a:r>
            <a:r>
              <a:rPr kumimoji="1" lang="zh-CN"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卷积层</a:t>
            </a:r>
          </a:p>
        </p:txBody>
      </p:sp>
      <p:sp>
        <p:nvSpPr>
          <p:cNvPr id="2" name="文本框 1"/>
          <p:cNvSpPr txBox="1"/>
          <p:nvPr/>
        </p:nvSpPr>
        <p:spPr>
          <a:xfrm>
            <a:off x="1081405" y="6028055"/>
            <a:ext cx="9925050" cy="645160"/>
          </a:xfrm>
          <a:prstGeom prst="rect">
            <a:avLst/>
          </a:prstGeom>
          <a:noFill/>
        </p:spPr>
        <p:txBody>
          <a:bodyPr wrap="square" rtlCol="0">
            <a:spAutoFit/>
          </a:bodyPr>
          <a:lstStyle/>
          <a:p>
            <a:r>
              <a:rPr lang="zh-CN"/>
              <a:t>上面左图是定义的输入图像，它的可视化结果如右图所示，可以理解为在一个灰度图中白色与黑色的部分共同构成了一个垂直的边。</a:t>
            </a:r>
          </a:p>
        </p:txBody>
      </p:sp>
      <p:pic>
        <p:nvPicPr>
          <p:cNvPr id="4" name="图片 3"/>
          <p:cNvPicPr>
            <a:picLocks noChangeAspect="1"/>
          </p:cNvPicPr>
          <p:nvPr/>
        </p:nvPicPr>
        <p:blipFill>
          <a:blip r:embed="rId3"/>
          <a:stretch>
            <a:fillRect/>
          </a:stretch>
        </p:blipFill>
        <p:spPr>
          <a:xfrm>
            <a:off x="707390" y="1998980"/>
            <a:ext cx="3679190" cy="3834765"/>
          </a:xfrm>
          <a:prstGeom prst="rect">
            <a:avLst/>
          </a:prstGeom>
        </p:spPr>
      </p:pic>
      <p:pic>
        <p:nvPicPr>
          <p:cNvPr id="5" name="图片 4"/>
          <p:cNvPicPr>
            <a:picLocks noChangeAspect="1"/>
          </p:cNvPicPr>
          <p:nvPr/>
        </p:nvPicPr>
        <p:blipFill>
          <a:blip r:embed="rId4"/>
          <a:stretch>
            <a:fillRect/>
          </a:stretch>
        </p:blipFill>
        <p:spPr>
          <a:xfrm>
            <a:off x="6238240" y="2254250"/>
            <a:ext cx="4427855" cy="3323590"/>
          </a:xfrm>
          <a:prstGeom prst="rect">
            <a:avLst/>
          </a:prstGeom>
        </p:spPr>
      </p:pic>
    </p:spTree>
    <p:extLst>
      <p:ext uri="{BB962C8B-B14F-4D97-AF65-F5344CB8AC3E}">
        <p14:creationId xmlns:p14="http://schemas.microsoft.com/office/powerpoint/2010/main" val="73277733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卷积神经网络之网络结构</a:t>
            </a:r>
            <a:endParaRPr lang="en-US" alt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圆角矩形 14"/>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1) </a:t>
            </a:r>
            <a:r>
              <a:rPr kumimoji="1" lang="zh-CN"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卷积层</a:t>
            </a:r>
          </a:p>
        </p:txBody>
      </p:sp>
      <p:sp>
        <p:nvSpPr>
          <p:cNvPr id="2" name="文本框 1"/>
          <p:cNvSpPr txBox="1"/>
          <p:nvPr/>
        </p:nvSpPr>
        <p:spPr>
          <a:xfrm>
            <a:off x="707570" y="5765800"/>
            <a:ext cx="9327335" cy="646331"/>
          </a:xfrm>
          <a:prstGeom prst="rect">
            <a:avLst/>
          </a:prstGeom>
          <a:noFill/>
        </p:spPr>
        <p:txBody>
          <a:bodyPr wrap="square" rtlCol="0">
            <a:spAutoFit/>
          </a:bodyPr>
          <a:lstStyle/>
          <a:p>
            <a:r>
              <a:rPr lang="zh-CN" dirty="0"/>
              <a:t>给定一个卷积核的参数，使其能够提取出垂直的边缘特征，并且初始化一个卷积层，这里的步长为</a:t>
            </a:r>
            <a:r>
              <a:rPr lang="en-US" altLang="zh-CN" dirty="0"/>
              <a:t>1</a:t>
            </a:r>
            <a:r>
              <a:rPr lang="zh-CN" altLang="en-US" dirty="0"/>
              <a:t>、</a:t>
            </a:r>
            <a:r>
              <a:rPr lang="en-US" altLang="zh-CN" dirty="0"/>
              <a:t>padding</a:t>
            </a:r>
            <a:r>
              <a:rPr lang="zh-CN" altLang="en-US" dirty="0"/>
              <a:t>为</a:t>
            </a:r>
            <a:r>
              <a:rPr lang="en-US" altLang="zh-CN" dirty="0"/>
              <a:t>0</a:t>
            </a:r>
            <a:r>
              <a:rPr lang="zh-CN" altLang="en-US" dirty="0"/>
              <a:t>。然后将输入的灰度图放入卷积层进行卷积。</a:t>
            </a:r>
          </a:p>
        </p:txBody>
      </p:sp>
      <p:pic>
        <p:nvPicPr>
          <p:cNvPr id="7" name="图片 6"/>
          <p:cNvPicPr>
            <a:picLocks noChangeAspect="1"/>
          </p:cNvPicPr>
          <p:nvPr/>
        </p:nvPicPr>
        <p:blipFill>
          <a:blip r:embed="rId3"/>
          <a:stretch>
            <a:fillRect/>
          </a:stretch>
        </p:blipFill>
        <p:spPr>
          <a:xfrm>
            <a:off x="3220720" y="2082165"/>
            <a:ext cx="5750560" cy="3242310"/>
          </a:xfrm>
          <a:prstGeom prst="rect">
            <a:avLst/>
          </a:prstGeom>
        </p:spPr>
      </p:pic>
    </p:spTree>
    <p:extLst>
      <p:ext uri="{BB962C8B-B14F-4D97-AF65-F5344CB8AC3E}">
        <p14:creationId xmlns:p14="http://schemas.microsoft.com/office/powerpoint/2010/main" val="108491653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7" name="标题 1"/>
          <p:cNvSpPr>
            <a:spLocks noGrp="1"/>
          </p:cNvSpPr>
          <p:nvPr>
            <p:ph type="title"/>
          </p:nvPr>
        </p:nvSpPr>
        <p:spPr/>
        <p:txBody>
          <a:bodyPr/>
          <a:lstStyle/>
          <a:p>
            <a:r>
              <a:rPr lang="zh-CN" altLang="en-US" dirty="0"/>
              <a:t>全连接前馈神经网络</a:t>
            </a:r>
            <a:endParaRPr lang="en-US" altLang="zh-CN" dirty="0"/>
          </a:p>
        </p:txBody>
      </p:sp>
      <p:sp>
        <p:nvSpPr>
          <p:cNvPr id="1048598" name="内容占位符 2"/>
          <p:cNvSpPr>
            <a:spLocks noGrp="1"/>
          </p:cNvSpPr>
          <p:nvPr>
            <p:ph idx="1"/>
          </p:nvPr>
        </p:nvSpPr>
        <p:spPr/>
        <p:txBody>
          <a:bodyPr/>
          <a:lstStyle/>
          <a:p>
            <a:r>
              <a:rPr lang="zh-CN" altLang="en-US" dirty="0"/>
              <a:t>权重矩阵的参数非常多</a:t>
            </a:r>
            <a:endParaRPr lang="en-US" altLang="zh-CN" dirty="0"/>
          </a:p>
          <a:p>
            <a:endParaRPr lang="en-US" altLang="zh-CN" dirty="0"/>
          </a:p>
          <a:p>
            <a:endParaRPr lang="en-US" altLang="zh-CN" dirty="0"/>
          </a:p>
          <a:p>
            <a:endParaRPr lang="en-US" altLang="zh-CN" dirty="0"/>
          </a:p>
          <a:p>
            <a:endParaRPr lang="en-US" altLang="zh-CN" dirty="0"/>
          </a:p>
          <a:p>
            <a:r>
              <a:rPr lang="zh-CN" altLang="en-US" dirty="0"/>
              <a:t>局部不变性特征</a:t>
            </a:r>
            <a:endParaRPr lang="en-US" altLang="zh-CN" dirty="0"/>
          </a:p>
          <a:p>
            <a:pPr lvl="1"/>
            <a:r>
              <a:rPr lang="zh-CN" altLang="en-US" dirty="0"/>
              <a:t>自然图像中的物体都具有</a:t>
            </a:r>
            <a:r>
              <a:rPr lang="zh-CN" altLang="en-US" dirty="0">
                <a:solidFill>
                  <a:schemeClr val="accent3"/>
                </a:solidFill>
              </a:rPr>
              <a:t>局部不变性特征</a:t>
            </a:r>
            <a:endParaRPr lang="en-US" altLang="zh-CN" dirty="0">
              <a:solidFill>
                <a:schemeClr val="accent3"/>
              </a:solidFill>
            </a:endParaRPr>
          </a:p>
          <a:p>
            <a:pPr lvl="2"/>
            <a:r>
              <a:rPr lang="zh-CN" altLang="en-US" dirty="0"/>
              <a:t>尺度缩放、平移、旋转等操作不影响其语义信息。</a:t>
            </a:r>
            <a:endParaRPr lang="en-US" altLang="zh-CN" dirty="0"/>
          </a:p>
          <a:p>
            <a:pPr lvl="1"/>
            <a:r>
              <a:rPr lang="zh-CN" altLang="en-US" dirty="0"/>
              <a:t>全连接前馈网络</a:t>
            </a:r>
            <a:r>
              <a:rPr lang="zh-CN" altLang="en-US" dirty="0">
                <a:solidFill>
                  <a:schemeClr val="accent3"/>
                </a:solidFill>
              </a:rPr>
              <a:t>很难提取这些局部不变特征</a:t>
            </a:r>
            <a:endParaRPr lang="en-US" altLang="zh-CN" dirty="0">
              <a:solidFill>
                <a:schemeClr val="accent3"/>
              </a:solidFill>
            </a:endParaRPr>
          </a:p>
        </p:txBody>
      </p:sp>
      <p:pic>
        <p:nvPicPr>
          <p:cNvPr id="2097153" name="图片 3" descr="屏幕剪辑"/>
          <p:cNvPicPr>
            <a:picLocks noChangeAspect="1"/>
          </p:cNvPicPr>
          <p:nvPr/>
        </p:nvPicPr>
        <p:blipFill>
          <a:blip r:embed="rId3"/>
          <a:stretch>
            <a:fillRect/>
          </a:stretch>
        </p:blipFill>
        <p:spPr>
          <a:xfrm>
            <a:off x="4572000" y="1600200"/>
            <a:ext cx="5506752" cy="19812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卷积神经网络之网络结构</a:t>
            </a:r>
            <a:endParaRPr lang="en-US" alt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圆角矩形 14"/>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1) </a:t>
            </a:r>
            <a:r>
              <a:rPr kumimoji="1" lang="zh-CN"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卷积层</a:t>
            </a:r>
          </a:p>
        </p:txBody>
      </p:sp>
      <p:sp>
        <p:nvSpPr>
          <p:cNvPr id="2" name="文本框 1"/>
          <p:cNvSpPr txBox="1"/>
          <p:nvPr/>
        </p:nvSpPr>
        <p:spPr>
          <a:xfrm>
            <a:off x="2157095" y="5765800"/>
            <a:ext cx="7877810" cy="645160"/>
          </a:xfrm>
          <a:prstGeom prst="rect">
            <a:avLst/>
          </a:prstGeom>
          <a:noFill/>
        </p:spPr>
        <p:txBody>
          <a:bodyPr wrap="square" rtlCol="0">
            <a:spAutoFit/>
          </a:bodyPr>
          <a:lstStyle/>
          <a:p>
            <a:r>
              <a:rPr lang="zh-CN"/>
              <a:t>这是输入的灰度图经过卷积层处理后的可视化结果图，可以看到在输入中的边缘这在里已经被很好地检测出来了。</a:t>
            </a:r>
          </a:p>
        </p:txBody>
      </p:sp>
      <p:pic>
        <p:nvPicPr>
          <p:cNvPr id="3" name="图片 2"/>
          <p:cNvPicPr>
            <a:picLocks noChangeAspect="1"/>
          </p:cNvPicPr>
          <p:nvPr/>
        </p:nvPicPr>
        <p:blipFill>
          <a:blip r:embed="rId3"/>
          <a:stretch>
            <a:fillRect/>
          </a:stretch>
        </p:blipFill>
        <p:spPr>
          <a:xfrm>
            <a:off x="3670935" y="1981835"/>
            <a:ext cx="4746625" cy="3562350"/>
          </a:xfrm>
          <a:prstGeom prst="rect">
            <a:avLst/>
          </a:prstGeom>
        </p:spPr>
      </p:pic>
    </p:spTree>
    <p:extLst>
      <p:ext uri="{BB962C8B-B14F-4D97-AF65-F5344CB8AC3E}">
        <p14:creationId xmlns:p14="http://schemas.microsoft.com/office/powerpoint/2010/main" val="4101691113"/>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标题 1"/>
          <p:cNvSpPr>
            <a:spLocks noGrp="1"/>
          </p:cNvSpPr>
          <p:nvPr>
            <p:ph type="title"/>
          </p:nvPr>
        </p:nvSpPr>
        <p:spPr/>
        <p:txBody>
          <a:bodyPr/>
          <a:lstStyle/>
          <a:p>
            <a:r>
              <a:rPr lang="zh-CN" altLang="en-US" dirty="0"/>
              <a:t>池化层</a:t>
            </a:r>
          </a:p>
        </p:txBody>
      </p:sp>
      <p:sp>
        <p:nvSpPr>
          <p:cNvPr id="1048663" name="内容占位符 2"/>
          <p:cNvSpPr>
            <a:spLocks noGrp="1"/>
          </p:cNvSpPr>
          <p:nvPr>
            <p:ph idx="1"/>
          </p:nvPr>
        </p:nvSpPr>
        <p:spPr/>
        <p:txBody>
          <a:bodyPr/>
          <a:lstStyle/>
          <a:p>
            <a:r>
              <a:rPr lang="zh-CN" altLang="en-US" dirty="0"/>
              <a:t>卷积层虽然可以显著减少连接的个数，但是每一个特征映射的神经元个数并没有显著减少。</a:t>
            </a:r>
          </a:p>
        </p:txBody>
      </p:sp>
      <p:pic>
        <p:nvPicPr>
          <p:cNvPr id="2097174" name="图片 5"/>
          <p:cNvPicPr>
            <a:picLocks noChangeAspect="1"/>
          </p:cNvPicPr>
          <p:nvPr/>
        </p:nvPicPr>
        <p:blipFill>
          <a:blip r:embed="rId2"/>
          <a:stretch>
            <a:fillRect/>
          </a:stretch>
        </p:blipFill>
        <p:spPr>
          <a:xfrm>
            <a:off x="2971800" y="2362200"/>
            <a:ext cx="6876004" cy="38862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卷积神经网络之网络结构</a:t>
            </a:r>
            <a:endParaRPr lang="en-US" alt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圆角矩形 14"/>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2) </a:t>
            </a:r>
            <a:r>
              <a:rPr kumimoji="1" lang="zh-CN"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池化层</a:t>
            </a:r>
          </a:p>
        </p:txBody>
      </p:sp>
      <p:sp>
        <p:nvSpPr>
          <p:cNvPr id="4" name="文本框 3"/>
          <p:cNvSpPr txBox="1"/>
          <p:nvPr/>
        </p:nvSpPr>
        <p:spPr>
          <a:xfrm>
            <a:off x="770890" y="2068195"/>
            <a:ext cx="10650855" cy="922020"/>
          </a:xfrm>
          <a:prstGeom prst="rect">
            <a:avLst/>
          </a:prstGeom>
          <a:noFill/>
        </p:spPr>
        <p:txBody>
          <a:bodyPr wrap="square" rtlCol="0">
            <a:spAutoFit/>
          </a:bodyPr>
          <a:lstStyle/>
          <a:p>
            <a:r>
              <a:rPr lang="zh-CN" altLang="en-US"/>
              <a:t>在网络结构中引入池化层，主要有一下几个原因：</a:t>
            </a:r>
          </a:p>
          <a:p>
            <a:pPr marL="285750" indent="-285750">
              <a:buFont typeface="Arial" panose="020B0604020202020204" pitchFamily="34" charset="0"/>
              <a:buChar char="•"/>
            </a:pPr>
            <a:r>
              <a:rPr lang="zh-CN" altLang="en-US"/>
              <a:t>减少运算量</a:t>
            </a:r>
          </a:p>
          <a:p>
            <a:pPr marL="285750" indent="-285750">
              <a:buFont typeface="Arial" panose="020B0604020202020204" pitchFamily="34" charset="0"/>
              <a:buChar char="•"/>
            </a:pPr>
            <a:r>
              <a:rPr lang="zh-CN" altLang="en-US"/>
              <a:t>实现不变性：平移不变性、旋转不变性、尺度不变性，提高模型的泛化能力</a:t>
            </a:r>
          </a:p>
        </p:txBody>
      </p:sp>
      <p:pic>
        <p:nvPicPr>
          <p:cNvPr id="5" name="图片 4" descr="池化"/>
          <p:cNvPicPr>
            <a:picLocks noChangeAspect="1"/>
          </p:cNvPicPr>
          <p:nvPr/>
        </p:nvPicPr>
        <p:blipFill>
          <a:blip r:embed="rId3"/>
          <a:stretch>
            <a:fillRect/>
          </a:stretch>
        </p:blipFill>
        <p:spPr>
          <a:xfrm>
            <a:off x="770890" y="3347720"/>
            <a:ext cx="4528185" cy="3004820"/>
          </a:xfrm>
          <a:prstGeom prst="rect">
            <a:avLst/>
          </a:prstGeom>
        </p:spPr>
      </p:pic>
      <p:sp>
        <p:nvSpPr>
          <p:cNvPr id="8" name="文本框 7"/>
          <p:cNvSpPr txBox="1"/>
          <p:nvPr/>
        </p:nvSpPr>
        <p:spPr>
          <a:xfrm>
            <a:off x="5822950" y="4420870"/>
            <a:ext cx="5203825" cy="645160"/>
          </a:xfrm>
          <a:prstGeom prst="rect">
            <a:avLst/>
          </a:prstGeom>
          <a:noFill/>
        </p:spPr>
        <p:txBody>
          <a:bodyPr wrap="square" rtlCol="0">
            <a:spAutoFit/>
          </a:bodyPr>
          <a:lstStyle/>
          <a:p>
            <a:r>
              <a:rPr lang="zh-CN" altLang="en-US"/>
              <a:t>如图，将一个</a:t>
            </a:r>
            <a:r>
              <a:rPr lang="en-US" altLang="zh-CN"/>
              <a:t>2*2</a:t>
            </a:r>
            <a:r>
              <a:rPr lang="zh-CN" altLang="en-US"/>
              <a:t>的池化核放在图上进行最大池化（选取池化核中最大的元素），池化的步长是</a:t>
            </a:r>
            <a:r>
              <a:rPr lang="en-US" altLang="zh-CN"/>
              <a:t>2</a:t>
            </a:r>
            <a:r>
              <a:rPr lang="zh-CN" altLang="en-US"/>
              <a:t>。</a:t>
            </a:r>
          </a:p>
        </p:txBody>
      </p:sp>
    </p:spTree>
    <p:extLst>
      <p:ext uri="{BB962C8B-B14F-4D97-AF65-F5344CB8AC3E}">
        <p14:creationId xmlns:p14="http://schemas.microsoft.com/office/powerpoint/2010/main" val="490156199"/>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卷积神经网络之网络结构</a:t>
            </a:r>
            <a:endParaRPr lang="en-US" alt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圆角矩形 14"/>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2) </a:t>
            </a:r>
            <a:r>
              <a:rPr kumimoji="1" lang="zh-CN"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池化层</a:t>
            </a:r>
          </a:p>
        </p:txBody>
      </p:sp>
      <p:sp>
        <p:nvSpPr>
          <p:cNvPr id="2" name="文本框 1"/>
          <p:cNvSpPr txBox="1"/>
          <p:nvPr/>
        </p:nvSpPr>
        <p:spPr>
          <a:xfrm>
            <a:off x="4902835" y="2090420"/>
            <a:ext cx="2282190" cy="368300"/>
          </a:xfrm>
          <a:prstGeom prst="rect">
            <a:avLst/>
          </a:prstGeom>
          <a:noFill/>
        </p:spPr>
        <p:txBody>
          <a:bodyPr wrap="square" rtlCol="0">
            <a:spAutoFit/>
          </a:bodyPr>
          <a:lstStyle/>
          <a:p>
            <a:r>
              <a:rPr lang="zh-CN" altLang="en-US"/>
              <a:t>池化层的平移不变性</a:t>
            </a:r>
          </a:p>
        </p:txBody>
      </p:sp>
      <p:pic>
        <p:nvPicPr>
          <p:cNvPr id="3" name="图片 2" descr="平移不变"/>
          <p:cNvPicPr>
            <a:picLocks noChangeAspect="1"/>
          </p:cNvPicPr>
          <p:nvPr/>
        </p:nvPicPr>
        <p:blipFill>
          <a:blip r:embed="rId3"/>
          <a:stretch>
            <a:fillRect/>
          </a:stretch>
        </p:blipFill>
        <p:spPr>
          <a:xfrm>
            <a:off x="0" y="2654935"/>
            <a:ext cx="7185660" cy="4072255"/>
          </a:xfrm>
          <a:prstGeom prst="rect">
            <a:avLst/>
          </a:prstGeom>
        </p:spPr>
      </p:pic>
      <p:sp>
        <p:nvSpPr>
          <p:cNvPr id="7" name="文本框 6"/>
          <p:cNvSpPr txBox="1"/>
          <p:nvPr/>
        </p:nvSpPr>
        <p:spPr>
          <a:xfrm>
            <a:off x="6153785" y="3537585"/>
            <a:ext cx="4991735" cy="2306955"/>
          </a:xfrm>
          <a:prstGeom prst="rect">
            <a:avLst/>
          </a:prstGeom>
          <a:noFill/>
        </p:spPr>
        <p:txBody>
          <a:bodyPr wrap="square" rtlCol="0">
            <a:spAutoFit/>
          </a:bodyPr>
          <a:lstStyle/>
          <a:p>
            <a:r>
              <a:rPr lang="zh-CN" altLang="en-US"/>
              <a:t>如左图中，上下都是一个</a:t>
            </a:r>
            <a:r>
              <a:rPr lang="en-US" altLang="zh-CN"/>
              <a:t>16*16</a:t>
            </a:r>
            <a:r>
              <a:rPr lang="zh-CN" altLang="en-US"/>
              <a:t>的图片，里面有个数字</a:t>
            </a:r>
            <a:r>
              <a:rPr lang="en-US" altLang="zh-CN"/>
              <a:t>1</a:t>
            </a:r>
            <a:r>
              <a:rPr lang="zh-CN" altLang="en-US"/>
              <a:t>，区别是上面的</a:t>
            </a:r>
            <a:r>
              <a:rPr lang="en-US" altLang="zh-CN"/>
              <a:t>1</a:t>
            </a:r>
            <a:r>
              <a:rPr lang="zh-CN" altLang="en-US"/>
              <a:t>偏左一点，下面的偏右一点，但是在经过大小为</a:t>
            </a:r>
            <a:r>
              <a:rPr lang="en-US" altLang="zh-CN"/>
              <a:t>2*2</a:t>
            </a:r>
            <a:r>
              <a:rPr lang="zh-CN" altLang="en-US"/>
              <a:t>，步长为</a:t>
            </a:r>
            <a:r>
              <a:rPr lang="en-US" altLang="zh-CN"/>
              <a:t>2</a:t>
            </a:r>
            <a:r>
              <a:rPr lang="zh-CN" altLang="en-US"/>
              <a:t>的最大池化之后，得到的</a:t>
            </a:r>
            <a:r>
              <a:rPr lang="en-US" altLang="zh-CN"/>
              <a:t>8*8</a:t>
            </a:r>
            <a:r>
              <a:rPr lang="zh-CN" altLang="en-US"/>
              <a:t>特征矩阵是相同的。</a:t>
            </a:r>
          </a:p>
          <a:p>
            <a:endParaRPr lang="zh-CN" altLang="en-US"/>
          </a:p>
          <a:p>
            <a:r>
              <a:rPr lang="zh-CN" altLang="en-US"/>
              <a:t>这里将主要的特征捕获到了，同时还将问题的规模从</a:t>
            </a:r>
            <a:r>
              <a:rPr lang="en-US" altLang="zh-CN"/>
              <a:t>16*16</a:t>
            </a:r>
            <a:r>
              <a:rPr lang="zh-CN" altLang="en-US"/>
              <a:t>降到了</a:t>
            </a:r>
            <a:r>
              <a:rPr lang="en-US" altLang="zh-CN"/>
              <a:t>8*8</a:t>
            </a:r>
            <a:r>
              <a:rPr lang="zh-CN" altLang="en-US"/>
              <a:t>，而且还具有平移不变性的特点。</a:t>
            </a:r>
          </a:p>
        </p:txBody>
      </p:sp>
    </p:spTree>
    <p:extLst>
      <p:ext uri="{BB962C8B-B14F-4D97-AF65-F5344CB8AC3E}">
        <p14:creationId xmlns:p14="http://schemas.microsoft.com/office/powerpoint/2010/main" val="1585172385"/>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卷积神经网络之网络结构</a:t>
            </a:r>
            <a:endParaRPr lang="en-US" alt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圆角矩形 14"/>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2) </a:t>
            </a:r>
            <a:r>
              <a:rPr kumimoji="1" lang="zh-CN"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池化层</a:t>
            </a:r>
          </a:p>
        </p:txBody>
      </p:sp>
      <p:sp>
        <p:nvSpPr>
          <p:cNvPr id="2" name="文本框 1"/>
          <p:cNvSpPr txBox="1"/>
          <p:nvPr/>
        </p:nvSpPr>
        <p:spPr>
          <a:xfrm>
            <a:off x="4902835" y="1932940"/>
            <a:ext cx="2282190" cy="368300"/>
          </a:xfrm>
          <a:prstGeom prst="rect">
            <a:avLst/>
          </a:prstGeom>
          <a:noFill/>
        </p:spPr>
        <p:txBody>
          <a:bodyPr wrap="square" rtlCol="0">
            <a:spAutoFit/>
          </a:bodyPr>
          <a:lstStyle/>
          <a:p>
            <a:r>
              <a:rPr lang="zh-CN" altLang="en-US"/>
              <a:t>池化层的平移不变性</a:t>
            </a:r>
          </a:p>
        </p:txBody>
      </p:sp>
      <p:pic>
        <p:nvPicPr>
          <p:cNvPr id="4" name="图片 3"/>
          <p:cNvPicPr>
            <a:picLocks noChangeAspect="1"/>
          </p:cNvPicPr>
          <p:nvPr/>
        </p:nvPicPr>
        <p:blipFill>
          <a:blip r:embed="rId3"/>
          <a:stretch>
            <a:fillRect/>
          </a:stretch>
        </p:blipFill>
        <p:spPr>
          <a:xfrm>
            <a:off x="1101725" y="2187575"/>
            <a:ext cx="1965960" cy="4397375"/>
          </a:xfrm>
          <a:prstGeom prst="rect">
            <a:avLst/>
          </a:prstGeom>
        </p:spPr>
      </p:pic>
      <p:pic>
        <p:nvPicPr>
          <p:cNvPr id="5" name="图片 4"/>
          <p:cNvPicPr>
            <a:picLocks noChangeAspect="1"/>
          </p:cNvPicPr>
          <p:nvPr/>
        </p:nvPicPr>
        <p:blipFill>
          <a:blip r:embed="rId4"/>
          <a:stretch>
            <a:fillRect/>
          </a:stretch>
        </p:blipFill>
        <p:spPr>
          <a:xfrm>
            <a:off x="3412490" y="2301240"/>
            <a:ext cx="3650615" cy="2740025"/>
          </a:xfrm>
          <a:prstGeom prst="rect">
            <a:avLst/>
          </a:prstGeom>
        </p:spPr>
      </p:pic>
      <p:pic>
        <p:nvPicPr>
          <p:cNvPr id="8" name="图片 7"/>
          <p:cNvPicPr>
            <a:picLocks noChangeAspect="1"/>
          </p:cNvPicPr>
          <p:nvPr/>
        </p:nvPicPr>
        <p:blipFill>
          <a:blip r:embed="rId5"/>
          <a:stretch>
            <a:fillRect/>
          </a:stretch>
        </p:blipFill>
        <p:spPr>
          <a:xfrm>
            <a:off x="6259195" y="2331720"/>
            <a:ext cx="3609975" cy="2709545"/>
          </a:xfrm>
          <a:prstGeom prst="rect">
            <a:avLst/>
          </a:prstGeom>
        </p:spPr>
      </p:pic>
      <p:sp>
        <p:nvSpPr>
          <p:cNvPr id="9" name="文本框 8"/>
          <p:cNvSpPr txBox="1"/>
          <p:nvPr/>
        </p:nvSpPr>
        <p:spPr>
          <a:xfrm>
            <a:off x="4310380" y="5744210"/>
            <a:ext cx="5849620" cy="645160"/>
          </a:xfrm>
          <a:prstGeom prst="rect">
            <a:avLst/>
          </a:prstGeom>
          <a:noFill/>
        </p:spPr>
        <p:txBody>
          <a:bodyPr wrap="square" rtlCol="0">
            <a:spAutoFit/>
          </a:bodyPr>
          <a:lstStyle/>
          <a:p>
            <a:r>
              <a:rPr lang="zh-CN" altLang="en-US"/>
              <a:t>定义输入的图像</a:t>
            </a:r>
            <a:r>
              <a:rPr lang="en-US" altLang="zh-CN"/>
              <a:t>a</a:t>
            </a:r>
            <a:r>
              <a:rPr lang="zh-CN" altLang="en-US"/>
              <a:t>和</a:t>
            </a:r>
            <a:r>
              <a:rPr lang="en-US" altLang="zh-CN"/>
              <a:t>b</a:t>
            </a:r>
            <a:r>
              <a:rPr lang="zh-CN" altLang="en-US"/>
              <a:t>，这里的</a:t>
            </a:r>
            <a:r>
              <a:rPr lang="en-US" altLang="zh-CN"/>
              <a:t>a</a:t>
            </a:r>
            <a:r>
              <a:rPr lang="zh-CN" altLang="en-US"/>
              <a:t>和</a:t>
            </a:r>
            <a:r>
              <a:rPr lang="en-US" altLang="zh-CN"/>
              <a:t>b</a:t>
            </a:r>
            <a:r>
              <a:rPr lang="zh-CN" altLang="en-US"/>
              <a:t>的大小为</a:t>
            </a:r>
            <a:r>
              <a:rPr lang="en-US" altLang="zh-CN"/>
              <a:t>8*6</a:t>
            </a:r>
            <a:r>
              <a:rPr lang="zh-CN" altLang="en-US"/>
              <a:t>，可以看到</a:t>
            </a:r>
            <a:r>
              <a:rPr lang="en-US" altLang="zh-CN"/>
              <a:t>b</a:t>
            </a:r>
            <a:r>
              <a:rPr lang="zh-CN" altLang="en-US"/>
              <a:t>是</a:t>
            </a:r>
            <a:r>
              <a:rPr lang="en-US" altLang="zh-CN"/>
              <a:t>a</a:t>
            </a:r>
            <a:r>
              <a:rPr lang="zh-CN" altLang="en-US"/>
              <a:t>的图像向右平移一格得到的图像</a:t>
            </a:r>
          </a:p>
        </p:txBody>
      </p:sp>
    </p:spTree>
    <p:extLst>
      <p:ext uri="{BB962C8B-B14F-4D97-AF65-F5344CB8AC3E}">
        <p14:creationId xmlns:p14="http://schemas.microsoft.com/office/powerpoint/2010/main" val="233830919"/>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卷积神经网络之网络结构</a:t>
            </a:r>
            <a:endParaRPr lang="en-US" alt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圆角矩形 14"/>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2) </a:t>
            </a:r>
            <a:r>
              <a:rPr kumimoji="1" lang="zh-CN"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池化层</a:t>
            </a:r>
          </a:p>
        </p:txBody>
      </p:sp>
      <p:sp>
        <p:nvSpPr>
          <p:cNvPr id="2" name="文本框 1"/>
          <p:cNvSpPr txBox="1"/>
          <p:nvPr/>
        </p:nvSpPr>
        <p:spPr>
          <a:xfrm>
            <a:off x="4902835" y="1932940"/>
            <a:ext cx="2282190" cy="368300"/>
          </a:xfrm>
          <a:prstGeom prst="rect">
            <a:avLst/>
          </a:prstGeom>
          <a:noFill/>
        </p:spPr>
        <p:txBody>
          <a:bodyPr wrap="square" rtlCol="0">
            <a:spAutoFit/>
          </a:bodyPr>
          <a:lstStyle/>
          <a:p>
            <a:r>
              <a:rPr lang="zh-CN" altLang="en-US"/>
              <a:t>池化层的平移不变性</a:t>
            </a:r>
          </a:p>
        </p:txBody>
      </p:sp>
      <p:pic>
        <p:nvPicPr>
          <p:cNvPr id="11" name="图片 10"/>
          <p:cNvPicPr>
            <a:picLocks noChangeAspect="1"/>
          </p:cNvPicPr>
          <p:nvPr/>
        </p:nvPicPr>
        <p:blipFill>
          <a:blip r:embed="rId3"/>
          <a:stretch>
            <a:fillRect/>
          </a:stretch>
        </p:blipFill>
        <p:spPr>
          <a:xfrm>
            <a:off x="1714500" y="2450465"/>
            <a:ext cx="8763000" cy="2628900"/>
          </a:xfrm>
          <a:prstGeom prst="rect">
            <a:avLst/>
          </a:prstGeom>
        </p:spPr>
      </p:pic>
      <p:sp>
        <p:nvSpPr>
          <p:cNvPr id="12" name="文本框 11"/>
          <p:cNvSpPr txBox="1"/>
          <p:nvPr/>
        </p:nvSpPr>
        <p:spPr>
          <a:xfrm>
            <a:off x="1219200" y="5554980"/>
            <a:ext cx="8705215" cy="645160"/>
          </a:xfrm>
          <a:prstGeom prst="rect">
            <a:avLst/>
          </a:prstGeom>
          <a:noFill/>
        </p:spPr>
        <p:txBody>
          <a:bodyPr wrap="square" rtlCol="0">
            <a:spAutoFit/>
          </a:bodyPr>
          <a:lstStyle/>
          <a:p>
            <a:r>
              <a:rPr lang="zh-CN" altLang="en-US" dirty="0"/>
              <a:t>定义一个最大池化层，之后将使用它来对之前的</a:t>
            </a:r>
            <a:r>
              <a:rPr lang="en-US" altLang="zh-CN" dirty="0"/>
              <a:t>a</a:t>
            </a:r>
            <a:r>
              <a:rPr lang="zh-CN" altLang="en-US" dirty="0"/>
              <a:t>、</a:t>
            </a:r>
            <a:r>
              <a:rPr lang="en-US" altLang="zh-CN" dirty="0"/>
              <a:t>b</a:t>
            </a:r>
            <a:r>
              <a:rPr lang="zh-CN" altLang="en-US" dirty="0"/>
              <a:t>两幅灰度图进行最大池化的处理。</a:t>
            </a:r>
          </a:p>
        </p:txBody>
      </p:sp>
    </p:spTree>
    <p:extLst>
      <p:ext uri="{BB962C8B-B14F-4D97-AF65-F5344CB8AC3E}">
        <p14:creationId xmlns:p14="http://schemas.microsoft.com/office/powerpoint/2010/main" val="621358076"/>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卷积神经网络之网络结构</a:t>
            </a:r>
            <a:endParaRPr lang="en-US" alt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圆角矩形 14"/>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2) </a:t>
            </a:r>
            <a:r>
              <a:rPr kumimoji="1" lang="zh-CN"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池化层</a:t>
            </a:r>
          </a:p>
        </p:txBody>
      </p:sp>
      <p:sp>
        <p:nvSpPr>
          <p:cNvPr id="2" name="文本框 1"/>
          <p:cNvSpPr txBox="1"/>
          <p:nvPr/>
        </p:nvSpPr>
        <p:spPr>
          <a:xfrm>
            <a:off x="4902835" y="1932940"/>
            <a:ext cx="2282190" cy="368300"/>
          </a:xfrm>
          <a:prstGeom prst="rect">
            <a:avLst/>
          </a:prstGeom>
          <a:noFill/>
        </p:spPr>
        <p:txBody>
          <a:bodyPr wrap="square" rtlCol="0">
            <a:spAutoFit/>
          </a:bodyPr>
          <a:lstStyle/>
          <a:p>
            <a:r>
              <a:rPr lang="zh-CN" altLang="en-US"/>
              <a:t>池化层的平移不变性</a:t>
            </a:r>
          </a:p>
        </p:txBody>
      </p:sp>
      <p:pic>
        <p:nvPicPr>
          <p:cNvPr id="3" name="图片 2"/>
          <p:cNvPicPr>
            <a:picLocks noChangeAspect="1"/>
          </p:cNvPicPr>
          <p:nvPr/>
        </p:nvPicPr>
        <p:blipFill>
          <a:blip r:embed="rId3"/>
          <a:stretch>
            <a:fillRect/>
          </a:stretch>
        </p:blipFill>
        <p:spPr>
          <a:xfrm>
            <a:off x="1746885" y="2477135"/>
            <a:ext cx="4818380" cy="2493645"/>
          </a:xfrm>
          <a:prstGeom prst="rect">
            <a:avLst/>
          </a:prstGeom>
        </p:spPr>
      </p:pic>
      <p:sp>
        <p:nvSpPr>
          <p:cNvPr id="4" name="文本框 3"/>
          <p:cNvSpPr txBox="1"/>
          <p:nvPr/>
        </p:nvSpPr>
        <p:spPr>
          <a:xfrm>
            <a:off x="2519045" y="5544185"/>
            <a:ext cx="7603490" cy="645160"/>
          </a:xfrm>
          <a:prstGeom prst="rect">
            <a:avLst/>
          </a:prstGeom>
          <a:noFill/>
        </p:spPr>
        <p:txBody>
          <a:bodyPr wrap="square" rtlCol="0">
            <a:spAutoFit/>
          </a:bodyPr>
          <a:lstStyle/>
          <a:p>
            <a:r>
              <a:rPr lang="zh-CN" altLang="en-US"/>
              <a:t>创建一个最大池化层，这里定义的池化核的大小为</a:t>
            </a:r>
            <a:r>
              <a:rPr lang="en-US" altLang="zh-CN"/>
              <a:t>2</a:t>
            </a:r>
            <a:r>
              <a:rPr lang="zh-CN" altLang="en-US"/>
              <a:t>，然后将输入的</a:t>
            </a:r>
            <a:r>
              <a:rPr lang="en-US" altLang="zh-CN"/>
              <a:t>a</a:t>
            </a:r>
            <a:r>
              <a:rPr lang="zh-CN" altLang="en-US"/>
              <a:t>、</a:t>
            </a:r>
            <a:r>
              <a:rPr lang="en-US" altLang="zh-CN"/>
              <a:t>b</a:t>
            </a:r>
            <a:r>
              <a:rPr lang="zh-CN" altLang="en-US"/>
              <a:t>处理后送入池化层，得到</a:t>
            </a:r>
            <a:r>
              <a:rPr lang="en-US" altLang="zh-CN"/>
              <a:t>outA</a:t>
            </a:r>
            <a:r>
              <a:rPr lang="zh-CN" altLang="en-US"/>
              <a:t>和</a:t>
            </a:r>
            <a:r>
              <a:rPr lang="en-US" altLang="zh-CN"/>
              <a:t>outB</a:t>
            </a:r>
            <a:r>
              <a:rPr lang="zh-CN" altLang="en-US"/>
              <a:t>，并且</a:t>
            </a:r>
            <a:r>
              <a:rPr lang="en-US" altLang="zh-CN"/>
              <a:t>outA</a:t>
            </a:r>
            <a:r>
              <a:rPr lang="zh-CN" altLang="en-US"/>
              <a:t>和</a:t>
            </a:r>
            <a:r>
              <a:rPr lang="en-US" altLang="zh-CN"/>
              <a:t>outB</a:t>
            </a:r>
            <a:r>
              <a:rPr lang="zh-CN" altLang="en-US"/>
              <a:t>的大小是</a:t>
            </a:r>
            <a:r>
              <a:rPr lang="en-US" altLang="zh-CN"/>
              <a:t>4*3</a:t>
            </a:r>
          </a:p>
        </p:txBody>
      </p:sp>
      <p:pic>
        <p:nvPicPr>
          <p:cNvPr id="5" name="图片 4"/>
          <p:cNvPicPr>
            <a:picLocks noChangeAspect="1"/>
          </p:cNvPicPr>
          <p:nvPr/>
        </p:nvPicPr>
        <p:blipFill>
          <a:blip r:embed="rId4"/>
          <a:stretch>
            <a:fillRect/>
          </a:stretch>
        </p:blipFill>
        <p:spPr>
          <a:xfrm>
            <a:off x="7333615" y="3429000"/>
            <a:ext cx="3152775" cy="590550"/>
          </a:xfrm>
          <a:prstGeom prst="rect">
            <a:avLst/>
          </a:prstGeom>
        </p:spPr>
      </p:pic>
    </p:spTree>
    <p:extLst>
      <p:ext uri="{BB962C8B-B14F-4D97-AF65-F5344CB8AC3E}">
        <p14:creationId xmlns:p14="http://schemas.microsoft.com/office/powerpoint/2010/main" val="339693565"/>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卷积神经网络之网络结构</a:t>
            </a:r>
            <a:endParaRPr lang="en-US" alt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圆角矩形 14"/>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2) </a:t>
            </a:r>
            <a:r>
              <a:rPr kumimoji="1" lang="zh-CN"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池化层</a:t>
            </a:r>
          </a:p>
        </p:txBody>
      </p:sp>
      <p:sp>
        <p:nvSpPr>
          <p:cNvPr id="2" name="文本框 1"/>
          <p:cNvSpPr txBox="1"/>
          <p:nvPr/>
        </p:nvSpPr>
        <p:spPr>
          <a:xfrm>
            <a:off x="4902835" y="1932940"/>
            <a:ext cx="2282190" cy="368300"/>
          </a:xfrm>
          <a:prstGeom prst="rect">
            <a:avLst/>
          </a:prstGeom>
          <a:noFill/>
        </p:spPr>
        <p:txBody>
          <a:bodyPr wrap="square" rtlCol="0">
            <a:spAutoFit/>
          </a:bodyPr>
          <a:lstStyle/>
          <a:p>
            <a:r>
              <a:rPr lang="zh-CN" altLang="en-US"/>
              <a:t>池化层的平移不变性</a:t>
            </a:r>
          </a:p>
        </p:txBody>
      </p:sp>
      <p:pic>
        <p:nvPicPr>
          <p:cNvPr id="7" name="图片 6"/>
          <p:cNvPicPr>
            <a:picLocks noChangeAspect="1"/>
          </p:cNvPicPr>
          <p:nvPr/>
        </p:nvPicPr>
        <p:blipFill>
          <a:blip r:embed="rId3"/>
          <a:stretch>
            <a:fillRect/>
          </a:stretch>
        </p:blipFill>
        <p:spPr>
          <a:xfrm>
            <a:off x="1921510" y="2541905"/>
            <a:ext cx="4127500" cy="3097530"/>
          </a:xfrm>
          <a:prstGeom prst="rect">
            <a:avLst/>
          </a:prstGeom>
        </p:spPr>
      </p:pic>
      <p:pic>
        <p:nvPicPr>
          <p:cNvPr id="8" name="图片 7"/>
          <p:cNvPicPr>
            <a:picLocks noChangeAspect="1"/>
          </p:cNvPicPr>
          <p:nvPr/>
        </p:nvPicPr>
        <p:blipFill>
          <a:blip r:embed="rId4"/>
          <a:stretch>
            <a:fillRect/>
          </a:stretch>
        </p:blipFill>
        <p:spPr>
          <a:xfrm>
            <a:off x="6049010" y="2541905"/>
            <a:ext cx="4127500" cy="3097530"/>
          </a:xfrm>
          <a:prstGeom prst="rect">
            <a:avLst/>
          </a:prstGeom>
        </p:spPr>
      </p:pic>
      <p:sp>
        <p:nvSpPr>
          <p:cNvPr id="9" name="文本框 8"/>
          <p:cNvSpPr txBox="1"/>
          <p:nvPr/>
        </p:nvSpPr>
        <p:spPr>
          <a:xfrm>
            <a:off x="2461260" y="5786120"/>
            <a:ext cx="7235825" cy="645160"/>
          </a:xfrm>
          <a:prstGeom prst="rect">
            <a:avLst/>
          </a:prstGeom>
          <a:noFill/>
        </p:spPr>
        <p:txBody>
          <a:bodyPr wrap="square" rtlCol="0">
            <a:spAutoFit/>
          </a:bodyPr>
          <a:lstStyle/>
          <a:p>
            <a:r>
              <a:rPr lang="zh-CN" altLang="en-US"/>
              <a:t>这是</a:t>
            </a:r>
            <a:r>
              <a:rPr lang="en-US" altLang="zh-CN"/>
              <a:t>outA</a:t>
            </a:r>
            <a:r>
              <a:rPr lang="zh-CN" altLang="en-US"/>
              <a:t>和</a:t>
            </a:r>
            <a:r>
              <a:rPr lang="en-US" altLang="zh-CN"/>
              <a:t>outB</a:t>
            </a:r>
            <a:r>
              <a:rPr lang="zh-CN" altLang="en-US"/>
              <a:t>的可视化结果图，可以看到</a:t>
            </a:r>
            <a:r>
              <a:rPr lang="en-US" altLang="zh-CN"/>
              <a:t>a</a:t>
            </a:r>
            <a:r>
              <a:rPr lang="zh-CN" altLang="en-US"/>
              <a:t>和</a:t>
            </a:r>
            <a:r>
              <a:rPr lang="en-US" altLang="zh-CN"/>
              <a:t>b</a:t>
            </a:r>
            <a:r>
              <a:rPr lang="zh-CN" altLang="en-US"/>
              <a:t>在经过最大池化后，它们的结果是一样的。</a:t>
            </a:r>
          </a:p>
        </p:txBody>
      </p:sp>
    </p:spTree>
    <p:extLst>
      <p:ext uri="{BB962C8B-B14F-4D97-AF65-F5344CB8AC3E}">
        <p14:creationId xmlns:p14="http://schemas.microsoft.com/office/powerpoint/2010/main" val="1401012048"/>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卷积神经网络之网络结构</a:t>
            </a:r>
            <a:endParaRPr lang="en-US" alt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圆角矩形 14"/>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2) </a:t>
            </a:r>
            <a:r>
              <a:rPr kumimoji="1" lang="zh-CN"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池化层</a:t>
            </a:r>
          </a:p>
        </p:txBody>
      </p:sp>
      <p:sp>
        <p:nvSpPr>
          <p:cNvPr id="2" name="文本框 1"/>
          <p:cNvSpPr txBox="1"/>
          <p:nvPr/>
        </p:nvSpPr>
        <p:spPr>
          <a:xfrm>
            <a:off x="4902835" y="2090420"/>
            <a:ext cx="2282190" cy="368300"/>
          </a:xfrm>
          <a:prstGeom prst="rect">
            <a:avLst/>
          </a:prstGeom>
          <a:noFill/>
        </p:spPr>
        <p:txBody>
          <a:bodyPr wrap="square" rtlCol="0">
            <a:spAutoFit/>
          </a:bodyPr>
          <a:lstStyle/>
          <a:p>
            <a:r>
              <a:rPr lang="zh-CN" altLang="en-US"/>
              <a:t>池化层的旋转不变性</a:t>
            </a:r>
          </a:p>
        </p:txBody>
      </p:sp>
      <p:pic>
        <p:nvPicPr>
          <p:cNvPr id="4" name="图片 3" descr="旋转不变"/>
          <p:cNvPicPr>
            <a:picLocks noChangeAspect="1"/>
          </p:cNvPicPr>
          <p:nvPr/>
        </p:nvPicPr>
        <p:blipFill>
          <a:blip r:embed="rId3"/>
          <a:stretch>
            <a:fillRect/>
          </a:stretch>
        </p:blipFill>
        <p:spPr>
          <a:xfrm>
            <a:off x="0" y="2586355"/>
            <a:ext cx="6838950" cy="3904615"/>
          </a:xfrm>
          <a:prstGeom prst="rect">
            <a:avLst/>
          </a:prstGeom>
        </p:spPr>
      </p:pic>
      <p:sp>
        <p:nvSpPr>
          <p:cNvPr id="5" name="文本框 4"/>
          <p:cNvSpPr txBox="1"/>
          <p:nvPr/>
        </p:nvSpPr>
        <p:spPr>
          <a:xfrm>
            <a:off x="7071995" y="3800475"/>
            <a:ext cx="4309110" cy="1476375"/>
          </a:xfrm>
          <a:prstGeom prst="rect">
            <a:avLst/>
          </a:prstGeom>
          <a:noFill/>
        </p:spPr>
        <p:txBody>
          <a:bodyPr wrap="square" rtlCol="0">
            <a:spAutoFit/>
          </a:bodyPr>
          <a:lstStyle/>
          <a:p>
            <a:r>
              <a:rPr lang="zh-CN" altLang="en-US"/>
              <a:t>左图中表示汉字</a:t>
            </a:r>
            <a:r>
              <a:rPr lang="en-US" altLang="zh-CN"/>
              <a:t>“</a:t>
            </a:r>
            <a:r>
              <a:rPr lang="zh-CN" altLang="en-US"/>
              <a:t>一</a:t>
            </a:r>
            <a:r>
              <a:rPr lang="en-US" altLang="zh-CN"/>
              <a:t>”</a:t>
            </a:r>
            <a:r>
              <a:rPr lang="zh-CN" altLang="en-US"/>
              <a:t>的识别，上面的图相对于下面的图具有一定的倾斜角，相当于是进行了旋转，但是经过两次大小为</a:t>
            </a:r>
            <a:r>
              <a:rPr lang="en-US" altLang="zh-CN"/>
              <a:t>2*2</a:t>
            </a:r>
            <a:r>
              <a:rPr lang="zh-CN" altLang="en-US"/>
              <a:t>，步长为</a:t>
            </a:r>
            <a:r>
              <a:rPr lang="en-US" altLang="zh-CN"/>
              <a:t>2 </a:t>
            </a:r>
            <a:r>
              <a:rPr lang="zh-CN" altLang="en-US"/>
              <a:t>的池化操作后，得到的特征矩阵是相同的。</a:t>
            </a:r>
          </a:p>
        </p:txBody>
      </p:sp>
    </p:spTree>
    <p:extLst>
      <p:ext uri="{BB962C8B-B14F-4D97-AF65-F5344CB8AC3E}">
        <p14:creationId xmlns:p14="http://schemas.microsoft.com/office/powerpoint/2010/main" val="3716541878"/>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卷积神经网络之网络结构</a:t>
            </a:r>
            <a:endParaRPr lang="en-US" alt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圆角矩形 14"/>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2) </a:t>
            </a:r>
            <a:r>
              <a:rPr kumimoji="1" lang="zh-CN"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池化层</a:t>
            </a:r>
          </a:p>
        </p:txBody>
      </p:sp>
      <p:sp>
        <p:nvSpPr>
          <p:cNvPr id="2" name="文本框 1"/>
          <p:cNvSpPr txBox="1"/>
          <p:nvPr/>
        </p:nvSpPr>
        <p:spPr>
          <a:xfrm>
            <a:off x="4902835" y="1932940"/>
            <a:ext cx="2282190" cy="368300"/>
          </a:xfrm>
          <a:prstGeom prst="rect">
            <a:avLst/>
          </a:prstGeom>
          <a:noFill/>
        </p:spPr>
        <p:txBody>
          <a:bodyPr wrap="square" rtlCol="0">
            <a:spAutoFit/>
          </a:bodyPr>
          <a:lstStyle/>
          <a:p>
            <a:r>
              <a:rPr lang="zh-CN" altLang="en-US"/>
              <a:t>池化层的旋转不变性</a:t>
            </a:r>
          </a:p>
        </p:txBody>
      </p:sp>
      <p:sp>
        <p:nvSpPr>
          <p:cNvPr id="9" name="文本框 8"/>
          <p:cNvSpPr txBox="1"/>
          <p:nvPr/>
        </p:nvSpPr>
        <p:spPr>
          <a:xfrm>
            <a:off x="4310380" y="5744210"/>
            <a:ext cx="5849620" cy="645160"/>
          </a:xfrm>
          <a:prstGeom prst="rect">
            <a:avLst/>
          </a:prstGeom>
          <a:noFill/>
        </p:spPr>
        <p:txBody>
          <a:bodyPr wrap="square" rtlCol="0">
            <a:spAutoFit/>
          </a:bodyPr>
          <a:lstStyle/>
          <a:p>
            <a:r>
              <a:rPr lang="zh-CN" altLang="en-US"/>
              <a:t>定义输入的图像</a:t>
            </a:r>
            <a:r>
              <a:rPr lang="en-US" altLang="zh-CN"/>
              <a:t>a</a:t>
            </a:r>
            <a:r>
              <a:rPr lang="zh-CN" altLang="en-US"/>
              <a:t>和</a:t>
            </a:r>
            <a:r>
              <a:rPr lang="en-US" altLang="zh-CN"/>
              <a:t>b</a:t>
            </a:r>
            <a:r>
              <a:rPr lang="zh-CN" altLang="en-US"/>
              <a:t>，这里的</a:t>
            </a:r>
            <a:r>
              <a:rPr lang="en-US" altLang="zh-CN"/>
              <a:t>a</a:t>
            </a:r>
            <a:r>
              <a:rPr lang="zh-CN" altLang="en-US"/>
              <a:t>和</a:t>
            </a:r>
            <a:r>
              <a:rPr lang="en-US" altLang="zh-CN"/>
              <a:t>b</a:t>
            </a:r>
            <a:r>
              <a:rPr lang="zh-CN" altLang="en-US"/>
              <a:t>的大小为</a:t>
            </a:r>
            <a:r>
              <a:rPr lang="en-US" altLang="zh-CN"/>
              <a:t>4*4</a:t>
            </a:r>
            <a:r>
              <a:rPr lang="zh-CN" altLang="en-US"/>
              <a:t>，可以看到</a:t>
            </a:r>
            <a:r>
              <a:rPr lang="en-US" altLang="zh-CN"/>
              <a:t>b</a:t>
            </a:r>
            <a:r>
              <a:rPr lang="zh-CN" altLang="en-US"/>
              <a:t>是</a:t>
            </a:r>
            <a:r>
              <a:rPr lang="en-US" altLang="zh-CN"/>
              <a:t>a</a:t>
            </a:r>
            <a:r>
              <a:rPr lang="zh-CN" altLang="en-US"/>
              <a:t>的图像顺时针旋转</a:t>
            </a:r>
            <a:r>
              <a:rPr lang="en-US" altLang="zh-CN"/>
              <a:t>45</a:t>
            </a:r>
            <a:r>
              <a:rPr lang="zh-CN" altLang="en-US"/>
              <a:t>度得到的</a:t>
            </a:r>
          </a:p>
        </p:txBody>
      </p:sp>
      <p:pic>
        <p:nvPicPr>
          <p:cNvPr id="11" name="图片 10"/>
          <p:cNvPicPr>
            <a:picLocks noChangeAspect="1"/>
          </p:cNvPicPr>
          <p:nvPr/>
        </p:nvPicPr>
        <p:blipFill>
          <a:blip r:embed="rId3"/>
          <a:stretch>
            <a:fillRect/>
          </a:stretch>
        </p:blipFill>
        <p:spPr>
          <a:xfrm>
            <a:off x="707390" y="2301240"/>
            <a:ext cx="2247900" cy="3771900"/>
          </a:xfrm>
          <a:prstGeom prst="rect">
            <a:avLst/>
          </a:prstGeom>
        </p:spPr>
      </p:pic>
      <p:pic>
        <p:nvPicPr>
          <p:cNvPr id="12" name="图片 11"/>
          <p:cNvPicPr>
            <a:picLocks noChangeAspect="1"/>
          </p:cNvPicPr>
          <p:nvPr/>
        </p:nvPicPr>
        <p:blipFill>
          <a:blip r:embed="rId4"/>
          <a:stretch>
            <a:fillRect/>
          </a:stretch>
        </p:blipFill>
        <p:spPr>
          <a:xfrm>
            <a:off x="3192780" y="2442210"/>
            <a:ext cx="4127500" cy="3097530"/>
          </a:xfrm>
          <a:prstGeom prst="rect">
            <a:avLst/>
          </a:prstGeom>
        </p:spPr>
      </p:pic>
      <p:pic>
        <p:nvPicPr>
          <p:cNvPr id="13" name="图片 12"/>
          <p:cNvPicPr>
            <a:picLocks noChangeAspect="1"/>
          </p:cNvPicPr>
          <p:nvPr/>
        </p:nvPicPr>
        <p:blipFill>
          <a:blip r:embed="rId5"/>
          <a:stretch>
            <a:fillRect/>
          </a:stretch>
        </p:blipFill>
        <p:spPr>
          <a:xfrm>
            <a:off x="7654925" y="2442210"/>
            <a:ext cx="4127500" cy="3097530"/>
          </a:xfrm>
          <a:prstGeom prst="rect">
            <a:avLst/>
          </a:prstGeom>
        </p:spPr>
      </p:pic>
    </p:spTree>
    <p:extLst>
      <p:ext uri="{BB962C8B-B14F-4D97-AF65-F5344CB8AC3E}">
        <p14:creationId xmlns:p14="http://schemas.microsoft.com/office/powerpoint/2010/main" val="68318217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650331" y="101600"/>
            <a:ext cx="11073674" cy="878613"/>
          </a:xfrm>
        </p:spPr>
        <p:txBody>
          <a:bodyPr>
            <a:normAutofit/>
          </a:bodyPr>
          <a:lstStyle/>
          <a:p>
            <a:pPr algn="l"/>
            <a:r>
              <a:rPr lang="zh-CN" altLang="en-US" dirty="0">
                <a:latin typeface="微软雅黑" panose="020B0503020204020204" pitchFamily="34" charset="-122"/>
                <a:ea typeface="微软雅黑" panose="020B0503020204020204" pitchFamily="34" charset="-122"/>
              </a:rPr>
              <a:t>前馈</a:t>
            </a:r>
            <a:r>
              <a:rPr lang="zh-CN" sz="3600" b="1" dirty="0">
                <a:latin typeface="微软雅黑" panose="020B0503020204020204" pitchFamily="34" charset="-122"/>
                <a:ea typeface="微软雅黑" panose="020B0503020204020204" pitchFamily="34" charset="-122"/>
              </a:rPr>
              <a:t>神经网络</a:t>
            </a:r>
          </a:p>
        </p:txBody>
      </p:sp>
      <mc:AlternateContent xmlns:mc="http://schemas.openxmlformats.org/markup-compatibility/2006" xmlns:a14="http://schemas.microsoft.com/office/drawing/2010/main">
        <mc:Choice Requires="a14">
          <p:sp>
            <p:nvSpPr>
              <p:cNvPr id="2" name="文本框 1"/>
              <p:cNvSpPr txBox="1"/>
              <p:nvPr/>
            </p:nvSpPr>
            <p:spPr>
              <a:xfrm>
                <a:off x="1920875" y="1951990"/>
                <a:ext cx="8533130" cy="3138170"/>
              </a:xfrm>
              <a:prstGeom prst="rect">
                <a:avLst/>
              </a:prstGeom>
              <a:noFill/>
              <a:ln>
                <a:no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t>MLP</a:t>
                </a:r>
                <a:r>
                  <a:rPr kumimoji="0" lang="zh-CN" altLang="en-US" sz="18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t>的缺陷：</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t>参数太大：神经元是全连接的方式构成的神经网络，全连接情况下，假设图片是1k*1k像素大小，那么隐藏层个数和输入层尺寸一致时，不考虑RGB颜色通道，单通道下，权重w参数个数会是：</a:t>
                </a:r>
                <a:r>
                  <a:rPr kumimoji="0" lang="en-US" altLang="zh-CN" sz="18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t>(1k*1k)*(1k*1k)=</a:t>
                </a:r>
                <a14:m>
                  <m:oMath xmlns:m="http://schemas.openxmlformats.org/officeDocument/2006/math">
                    <m:r>
                      <a:rPr kumimoji="0" lang="en-US" altLang="zh-CN" sz="1800" b="0" i="1" u="none" strike="noStrike" kern="1200" cap="none" spc="0" normalizeH="0" baseline="0" noProof="0">
                        <a:ln>
                          <a:noFill/>
                        </a:ln>
                        <a:solidFill>
                          <a:srgbClr val="000000"/>
                        </a:solidFill>
                        <a:effectLst/>
                        <a:uLnTx/>
                        <a:uFillTx/>
                        <a:latin typeface="Cambria Math" panose="02040503050406030204" charset="0"/>
                        <a:ea typeface="等线" panose="02010600030101010101" pitchFamily="2" charset="-122"/>
                        <a:cs typeface="Cambria Math" panose="02040503050406030204" charset="0"/>
                      </a:rPr>
                      <m:t>10^12</m:t>
                    </m:r>
                  </m:oMath>
                </a14:m>
                <a:endParaRPr kumimoji="0" lang="en-US" altLang="zh-CN" sz="1800" b="0" i="1" u="none" strike="noStrike" kern="1200" cap="none" spc="0" normalizeH="0" baseline="0" noProof="0">
                  <a:ln>
                    <a:noFill/>
                  </a:ln>
                  <a:solidFill>
                    <a:srgbClr val="000000"/>
                  </a:solidFill>
                  <a:effectLst/>
                  <a:uLnTx/>
                  <a:uFillTx/>
                  <a:latin typeface="Cambria Math" panose="02040503050406030204" charset="0"/>
                  <a:ea typeface="等线" panose="02010600030101010101" pitchFamily="2" charset="-122"/>
                  <a:cs typeface="Cambria Math" panose="02040503050406030204"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8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t>过深的全连接网络容易导致梯度消失，模型难以训练</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8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t>MLP</a:t>
                </a:r>
                <a:r>
                  <a:rPr kumimoji="0" lang="zh-CN" altLang="en-US" sz="18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t>无法做到图片的形变识别：例如每个人手写数字的习惯不一样，有的人写的歪了一点、或者大了一点，就会导致不同的识别结果。同一张图片进行旋转、平移之后，</a:t>
                </a:r>
                <a:r>
                  <a:rPr kumimoji="0" lang="en-US" altLang="zh-CN" sz="18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t>MLP</a:t>
                </a:r>
                <a:r>
                  <a:rPr kumimoji="0" lang="zh-CN" altLang="en-US" sz="18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t>就无法识别了</a:t>
                </a:r>
              </a:p>
            </p:txBody>
          </p:sp>
        </mc:Choice>
        <mc:Fallback xmlns="">
          <p:sp>
            <p:nvSpPr>
              <p:cNvPr id="2" name="文本框 1"/>
              <p:cNvSpPr txBox="1">
                <a:spLocks noRot="1" noChangeAspect="1" noMove="1" noResize="1" noEditPoints="1" noAdjustHandles="1" noChangeArrowheads="1" noChangeShapeType="1" noTextEdit="1"/>
              </p:cNvSpPr>
              <p:nvPr/>
            </p:nvSpPr>
            <p:spPr>
              <a:xfrm>
                <a:off x="1920875" y="1951990"/>
                <a:ext cx="8533130" cy="3138170"/>
              </a:xfrm>
              <a:prstGeom prst="rect">
                <a:avLst/>
              </a:prstGeom>
              <a:blipFill rotWithShape="1">
                <a:blip r:embed="rId2"/>
                <a:stretch>
                  <a:fillRect/>
                </a:stretch>
              </a:blipFill>
              <a:ln>
                <a:noFill/>
              </a:ln>
            </p:spPr>
            <p:txBody>
              <a:bodyPr/>
              <a:lstStyle/>
              <a:p>
                <a:r>
                  <a:rPr lang="zh-CN" altLang="en-US">
                    <a:noFill/>
                  </a:rPr>
                  <a:t> </a:t>
                </a:r>
              </a:p>
            </p:txBody>
          </p:sp>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卷积神经网络之网络结构</a:t>
            </a:r>
            <a:endParaRPr lang="en-US" alt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圆角矩形 14"/>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2) </a:t>
            </a:r>
            <a:r>
              <a:rPr kumimoji="1" lang="zh-CN"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池化层</a:t>
            </a:r>
          </a:p>
        </p:txBody>
      </p:sp>
      <p:sp>
        <p:nvSpPr>
          <p:cNvPr id="2" name="文本框 1"/>
          <p:cNvSpPr txBox="1"/>
          <p:nvPr/>
        </p:nvSpPr>
        <p:spPr>
          <a:xfrm>
            <a:off x="4902835" y="1932940"/>
            <a:ext cx="2282190" cy="368300"/>
          </a:xfrm>
          <a:prstGeom prst="rect">
            <a:avLst/>
          </a:prstGeom>
          <a:noFill/>
        </p:spPr>
        <p:txBody>
          <a:bodyPr wrap="square" rtlCol="0">
            <a:spAutoFit/>
          </a:bodyPr>
          <a:lstStyle/>
          <a:p>
            <a:r>
              <a:rPr lang="zh-CN" altLang="en-US"/>
              <a:t>池化层的旋转不变性</a:t>
            </a:r>
          </a:p>
        </p:txBody>
      </p:sp>
      <p:pic>
        <p:nvPicPr>
          <p:cNvPr id="3" name="图片 2"/>
          <p:cNvPicPr>
            <a:picLocks noChangeAspect="1"/>
          </p:cNvPicPr>
          <p:nvPr/>
        </p:nvPicPr>
        <p:blipFill>
          <a:blip r:embed="rId3"/>
          <a:stretch>
            <a:fillRect/>
          </a:stretch>
        </p:blipFill>
        <p:spPr>
          <a:xfrm>
            <a:off x="775335" y="2510155"/>
            <a:ext cx="4127500" cy="3097530"/>
          </a:xfrm>
          <a:prstGeom prst="rect">
            <a:avLst/>
          </a:prstGeom>
        </p:spPr>
      </p:pic>
      <p:pic>
        <p:nvPicPr>
          <p:cNvPr id="4" name="图片 3"/>
          <p:cNvPicPr>
            <a:picLocks noChangeAspect="1"/>
          </p:cNvPicPr>
          <p:nvPr/>
        </p:nvPicPr>
        <p:blipFill>
          <a:blip r:embed="rId4"/>
          <a:stretch>
            <a:fillRect/>
          </a:stretch>
        </p:blipFill>
        <p:spPr>
          <a:xfrm>
            <a:off x="4545965" y="2510155"/>
            <a:ext cx="4127500" cy="3097530"/>
          </a:xfrm>
          <a:prstGeom prst="rect">
            <a:avLst/>
          </a:prstGeom>
        </p:spPr>
      </p:pic>
      <p:sp>
        <p:nvSpPr>
          <p:cNvPr id="5" name="文本框 4"/>
          <p:cNvSpPr txBox="1"/>
          <p:nvPr/>
        </p:nvSpPr>
        <p:spPr>
          <a:xfrm>
            <a:off x="2425700" y="6049010"/>
            <a:ext cx="7340600" cy="645160"/>
          </a:xfrm>
          <a:prstGeom prst="rect">
            <a:avLst/>
          </a:prstGeom>
          <a:noFill/>
        </p:spPr>
        <p:txBody>
          <a:bodyPr wrap="square" rtlCol="0">
            <a:spAutoFit/>
          </a:bodyPr>
          <a:lstStyle/>
          <a:p>
            <a:r>
              <a:rPr lang="zh-CN" altLang="en-US"/>
              <a:t>在经过最大池化层后，可以看到</a:t>
            </a:r>
            <a:r>
              <a:rPr lang="en-US" altLang="zh-CN"/>
              <a:t>outA</a:t>
            </a:r>
            <a:r>
              <a:rPr lang="zh-CN" altLang="en-US"/>
              <a:t>和</a:t>
            </a:r>
            <a:r>
              <a:rPr lang="en-US" altLang="zh-CN"/>
              <a:t>outB</a:t>
            </a:r>
            <a:r>
              <a:rPr lang="zh-CN" altLang="en-US"/>
              <a:t>的结果图是一样的，而且它们的大小都变成了</a:t>
            </a:r>
            <a:r>
              <a:rPr lang="en-US" altLang="zh-CN"/>
              <a:t>2*2</a:t>
            </a:r>
          </a:p>
        </p:txBody>
      </p:sp>
      <p:pic>
        <p:nvPicPr>
          <p:cNvPr id="7" name="图片 6"/>
          <p:cNvPicPr>
            <a:picLocks noChangeAspect="1"/>
          </p:cNvPicPr>
          <p:nvPr/>
        </p:nvPicPr>
        <p:blipFill>
          <a:blip r:embed="rId5"/>
          <a:stretch>
            <a:fillRect/>
          </a:stretch>
        </p:blipFill>
        <p:spPr>
          <a:xfrm>
            <a:off x="8375015" y="3553460"/>
            <a:ext cx="3076575" cy="590550"/>
          </a:xfrm>
          <a:prstGeom prst="rect">
            <a:avLst/>
          </a:prstGeom>
        </p:spPr>
      </p:pic>
    </p:spTree>
    <p:extLst>
      <p:ext uri="{BB962C8B-B14F-4D97-AF65-F5344CB8AC3E}">
        <p14:creationId xmlns:p14="http://schemas.microsoft.com/office/powerpoint/2010/main" val="502849246"/>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卷积神经网络之网络结构</a:t>
            </a:r>
            <a:endParaRPr lang="en-US" alt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圆角矩形 14"/>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2) </a:t>
            </a:r>
            <a:r>
              <a:rPr kumimoji="1" lang="zh-CN"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池化层</a:t>
            </a:r>
          </a:p>
        </p:txBody>
      </p:sp>
      <p:sp>
        <p:nvSpPr>
          <p:cNvPr id="2" name="文本框 1"/>
          <p:cNvSpPr txBox="1"/>
          <p:nvPr/>
        </p:nvSpPr>
        <p:spPr>
          <a:xfrm>
            <a:off x="4902835" y="2090420"/>
            <a:ext cx="2282190" cy="368300"/>
          </a:xfrm>
          <a:prstGeom prst="rect">
            <a:avLst/>
          </a:prstGeom>
          <a:noFill/>
        </p:spPr>
        <p:txBody>
          <a:bodyPr wrap="square" rtlCol="0">
            <a:spAutoFit/>
          </a:bodyPr>
          <a:lstStyle/>
          <a:p>
            <a:r>
              <a:rPr lang="zh-CN" altLang="en-US"/>
              <a:t>池化层的尺度不变性</a:t>
            </a:r>
          </a:p>
        </p:txBody>
      </p:sp>
      <p:pic>
        <p:nvPicPr>
          <p:cNvPr id="3" name="图片 2" descr="尺度不变"/>
          <p:cNvPicPr>
            <a:picLocks noChangeAspect="1"/>
          </p:cNvPicPr>
          <p:nvPr/>
        </p:nvPicPr>
        <p:blipFill>
          <a:blip r:embed="rId3"/>
          <a:stretch>
            <a:fillRect/>
          </a:stretch>
        </p:blipFill>
        <p:spPr>
          <a:xfrm>
            <a:off x="0" y="2557780"/>
            <a:ext cx="7028180" cy="3982720"/>
          </a:xfrm>
          <a:prstGeom prst="rect">
            <a:avLst/>
          </a:prstGeom>
        </p:spPr>
      </p:pic>
      <p:sp>
        <p:nvSpPr>
          <p:cNvPr id="7" name="文本框 6"/>
          <p:cNvSpPr txBox="1"/>
          <p:nvPr/>
        </p:nvSpPr>
        <p:spPr>
          <a:xfrm>
            <a:off x="7423150" y="3949700"/>
            <a:ext cx="3860800" cy="1198880"/>
          </a:xfrm>
          <a:prstGeom prst="rect">
            <a:avLst/>
          </a:prstGeom>
          <a:noFill/>
        </p:spPr>
        <p:txBody>
          <a:bodyPr wrap="square" rtlCol="0">
            <a:spAutoFit/>
          </a:bodyPr>
          <a:lstStyle/>
          <a:p>
            <a:r>
              <a:rPr lang="zh-CN" altLang="en-US"/>
              <a:t>左图是表示数字</a:t>
            </a:r>
            <a:r>
              <a:rPr lang="en-US" altLang="zh-CN"/>
              <a:t>0</a:t>
            </a:r>
            <a:r>
              <a:rPr lang="zh-CN" altLang="en-US"/>
              <a:t>的识别，上下两张图的区别在于</a:t>
            </a:r>
            <a:r>
              <a:rPr lang="en-US" altLang="zh-CN"/>
              <a:t>0</a:t>
            </a:r>
            <a:r>
              <a:rPr lang="zh-CN" altLang="en-US"/>
              <a:t>的尺度不一样。同样的经过两次最大池化之后，得到的特征矩阵是相同的。</a:t>
            </a:r>
          </a:p>
        </p:txBody>
      </p:sp>
    </p:spTree>
    <p:extLst>
      <p:ext uri="{BB962C8B-B14F-4D97-AF65-F5344CB8AC3E}">
        <p14:creationId xmlns:p14="http://schemas.microsoft.com/office/powerpoint/2010/main" val="3342239563"/>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卷积神经网络之网络结构</a:t>
            </a:r>
            <a:endParaRPr lang="en-US" alt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圆角矩形 14"/>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2) </a:t>
            </a:r>
            <a:r>
              <a:rPr kumimoji="1" lang="zh-CN"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池化层</a:t>
            </a:r>
          </a:p>
        </p:txBody>
      </p:sp>
      <p:sp>
        <p:nvSpPr>
          <p:cNvPr id="2" name="文本框 1"/>
          <p:cNvSpPr txBox="1"/>
          <p:nvPr/>
        </p:nvSpPr>
        <p:spPr>
          <a:xfrm>
            <a:off x="4902835" y="2090420"/>
            <a:ext cx="2282190" cy="368300"/>
          </a:xfrm>
          <a:prstGeom prst="rect">
            <a:avLst/>
          </a:prstGeom>
          <a:noFill/>
        </p:spPr>
        <p:txBody>
          <a:bodyPr wrap="square" rtlCol="0">
            <a:spAutoFit/>
          </a:bodyPr>
          <a:lstStyle/>
          <a:p>
            <a:r>
              <a:rPr lang="zh-CN" altLang="en-US"/>
              <a:t>池化层的尺度不变性</a:t>
            </a:r>
          </a:p>
        </p:txBody>
      </p:sp>
      <p:pic>
        <p:nvPicPr>
          <p:cNvPr id="4" name="图片 3"/>
          <p:cNvPicPr>
            <a:picLocks noChangeAspect="1"/>
          </p:cNvPicPr>
          <p:nvPr/>
        </p:nvPicPr>
        <p:blipFill>
          <a:blip r:embed="rId3"/>
          <a:stretch>
            <a:fillRect/>
          </a:stretch>
        </p:blipFill>
        <p:spPr>
          <a:xfrm>
            <a:off x="3843655" y="2612390"/>
            <a:ext cx="3717925" cy="2790190"/>
          </a:xfrm>
          <a:prstGeom prst="rect">
            <a:avLst/>
          </a:prstGeom>
        </p:spPr>
      </p:pic>
      <p:pic>
        <p:nvPicPr>
          <p:cNvPr id="5" name="图片 4"/>
          <p:cNvPicPr>
            <a:picLocks noChangeAspect="1"/>
          </p:cNvPicPr>
          <p:nvPr/>
        </p:nvPicPr>
        <p:blipFill>
          <a:blip r:embed="rId4"/>
          <a:stretch>
            <a:fillRect/>
          </a:stretch>
        </p:blipFill>
        <p:spPr>
          <a:xfrm>
            <a:off x="707390" y="1974850"/>
            <a:ext cx="2900045" cy="4266565"/>
          </a:xfrm>
          <a:prstGeom prst="rect">
            <a:avLst/>
          </a:prstGeom>
        </p:spPr>
      </p:pic>
      <p:pic>
        <p:nvPicPr>
          <p:cNvPr id="8" name="图片 7"/>
          <p:cNvPicPr>
            <a:picLocks noChangeAspect="1"/>
          </p:cNvPicPr>
          <p:nvPr/>
        </p:nvPicPr>
        <p:blipFill>
          <a:blip r:embed="rId5"/>
          <a:stretch>
            <a:fillRect/>
          </a:stretch>
        </p:blipFill>
        <p:spPr>
          <a:xfrm>
            <a:off x="7561580" y="2612390"/>
            <a:ext cx="3691890" cy="2771140"/>
          </a:xfrm>
          <a:prstGeom prst="rect">
            <a:avLst/>
          </a:prstGeom>
        </p:spPr>
      </p:pic>
      <p:sp>
        <p:nvSpPr>
          <p:cNvPr id="9" name="文本框 8"/>
          <p:cNvSpPr txBox="1"/>
          <p:nvPr/>
        </p:nvSpPr>
        <p:spPr>
          <a:xfrm>
            <a:off x="4509770" y="5649595"/>
            <a:ext cx="6448425" cy="645160"/>
          </a:xfrm>
          <a:prstGeom prst="rect">
            <a:avLst/>
          </a:prstGeom>
          <a:noFill/>
        </p:spPr>
        <p:txBody>
          <a:bodyPr wrap="square" rtlCol="0">
            <a:spAutoFit/>
          </a:bodyPr>
          <a:lstStyle/>
          <a:p>
            <a:r>
              <a:rPr lang="zh-CN" altLang="en-US"/>
              <a:t>上面</a:t>
            </a:r>
            <a:r>
              <a:rPr lang="en-US" altLang="zh-CN"/>
              <a:t>a</a:t>
            </a:r>
            <a:r>
              <a:rPr lang="zh-CN" altLang="en-US"/>
              <a:t>、</a:t>
            </a:r>
            <a:r>
              <a:rPr lang="en-US" altLang="zh-CN"/>
              <a:t>b</a:t>
            </a:r>
            <a:r>
              <a:rPr lang="zh-CN" altLang="en-US"/>
              <a:t>两幅图可以看到</a:t>
            </a:r>
            <a:r>
              <a:rPr lang="en-US" altLang="zh-CN"/>
              <a:t>b</a:t>
            </a:r>
            <a:r>
              <a:rPr lang="zh-CN" altLang="en-US"/>
              <a:t>的白色圈是</a:t>
            </a:r>
            <a:r>
              <a:rPr lang="en-US" altLang="zh-CN"/>
              <a:t>a</a:t>
            </a:r>
            <a:r>
              <a:rPr lang="zh-CN" altLang="en-US"/>
              <a:t>的白色圈缩小后形成的，</a:t>
            </a:r>
            <a:r>
              <a:rPr lang="en-US" altLang="zh-CN"/>
              <a:t> </a:t>
            </a:r>
            <a:r>
              <a:rPr lang="zh-CN" altLang="en-US"/>
              <a:t>且大小都为</a:t>
            </a:r>
            <a:r>
              <a:rPr lang="en-US" altLang="zh-CN"/>
              <a:t>8*8</a:t>
            </a:r>
          </a:p>
        </p:txBody>
      </p:sp>
    </p:spTree>
    <p:extLst>
      <p:ext uri="{BB962C8B-B14F-4D97-AF65-F5344CB8AC3E}">
        <p14:creationId xmlns:p14="http://schemas.microsoft.com/office/powerpoint/2010/main" val="3325214149"/>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卷积神经网络之网络结构</a:t>
            </a:r>
            <a:endParaRPr lang="en-US" alt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圆角矩形 14"/>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2) </a:t>
            </a:r>
            <a:r>
              <a:rPr kumimoji="1" lang="zh-CN"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池化层</a:t>
            </a:r>
          </a:p>
        </p:txBody>
      </p:sp>
      <p:sp>
        <p:nvSpPr>
          <p:cNvPr id="2" name="文本框 1"/>
          <p:cNvSpPr txBox="1"/>
          <p:nvPr/>
        </p:nvSpPr>
        <p:spPr>
          <a:xfrm>
            <a:off x="4902835" y="1985010"/>
            <a:ext cx="2282190" cy="368300"/>
          </a:xfrm>
          <a:prstGeom prst="rect">
            <a:avLst/>
          </a:prstGeom>
          <a:noFill/>
        </p:spPr>
        <p:txBody>
          <a:bodyPr wrap="square" rtlCol="0">
            <a:spAutoFit/>
          </a:bodyPr>
          <a:lstStyle/>
          <a:p>
            <a:r>
              <a:rPr lang="zh-CN" altLang="en-US"/>
              <a:t>池化层的尺度不变性</a:t>
            </a:r>
          </a:p>
        </p:txBody>
      </p:sp>
      <p:sp>
        <p:nvSpPr>
          <p:cNvPr id="9" name="文本框 8"/>
          <p:cNvSpPr txBox="1"/>
          <p:nvPr/>
        </p:nvSpPr>
        <p:spPr>
          <a:xfrm>
            <a:off x="1689735" y="5859780"/>
            <a:ext cx="8779510" cy="368300"/>
          </a:xfrm>
          <a:prstGeom prst="rect">
            <a:avLst/>
          </a:prstGeom>
          <a:noFill/>
        </p:spPr>
        <p:txBody>
          <a:bodyPr wrap="square" rtlCol="0">
            <a:spAutoFit/>
          </a:bodyPr>
          <a:lstStyle/>
          <a:p>
            <a:r>
              <a:rPr lang="zh-CN" altLang="en-US"/>
              <a:t>在经过最大池化后，</a:t>
            </a:r>
            <a:r>
              <a:rPr lang="en-US" altLang="zh-CN"/>
              <a:t>outA</a:t>
            </a:r>
            <a:r>
              <a:rPr lang="zh-CN" altLang="en-US"/>
              <a:t>和</a:t>
            </a:r>
            <a:r>
              <a:rPr lang="en-US" altLang="zh-CN"/>
              <a:t>outB</a:t>
            </a:r>
            <a:r>
              <a:rPr lang="zh-CN" altLang="en-US"/>
              <a:t>的特征图变成一样的了，同时它们的大小变成了</a:t>
            </a:r>
            <a:r>
              <a:rPr lang="en-US" altLang="zh-CN"/>
              <a:t>4*4</a:t>
            </a:r>
          </a:p>
        </p:txBody>
      </p:sp>
      <p:pic>
        <p:nvPicPr>
          <p:cNvPr id="3" name="图片 2"/>
          <p:cNvPicPr>
            <a:picLocks noChangeAspect="1"/>
          </p:cNvPicPr>
          <p:nvPr/>
        </p:nvPicPr>
        <p:blipFill>
          <a:blip r:embed="rId3"/>
          <a:stretch>
            <a:fillRect/>
          </a:stretch>
        </p:blipFill>
        <p:spPr>
          <a:xfrm>
            <a:off x="382270" y="2353310"/>
            <a:ext cx="4127500" cy="3097530"/>
          </a:xfrm>
          <a:prstGeom prst="rect">
            <a:avLst/>
          </a:prstGeom>
        </p:spPr>
      </p:pic>
      <p:pic>
        <p:nvPicPr>
          <p:cNvPr id="7" name="图片 6"/>
          <p:cNvPicPr>
            <a:picLocks noChangeAspect="1"/>
          </p:cNvPicPr>
          <p:nvPr/>
        </p:nvPicPr>
        <p:blipFill>
          <a:blip r:embed="rId4"/>
          <a:stretch>
            <a:fillRect/>
          </a:stretch>
        </p:blipFill>
        <p:spPr>
          <a:xfrm>
            <a:off x="4341495" y="2353310"/>
            <a:ext cx="4127500" cy="3097530"/>
          </a:xfrm>
          <a:prstGeom prst="rect">
            <a:avLst/>
          </a:prstGeom>
        </p:spPr>
      </p:pic>
      <p:pic>
        <p:nvPicPr>
          <p:cNvPr id="10" name="图片 9"/>
          <p:cNvPicPr>
            <a:picLocks noChangeAspect="1"/>
          </p:cNvPicPr>
          <p:nvPr/>
        </p:nvPicPr>
        <p:blipFill>
          <a:blip r:embed="rId5"/>
          <a:stretch>
            <a:fillRect/>
          </a:stretch>
        </p:blipFill>
        <p:spPr>
          <a:xfrm>
            <a:off x="8256905" y="3348355"/>
            <a:ext cx="3124200" cy="581025"/>
          </a:xfrm>
          <a:prstGeom prst="rect">
            <a:avLst/>
          </a:prstGeom>
        </p:spPr>
      </p:pic>
    </p:spTree>
    <p:extLst>
      <p:ext uri="{BB962C8B-B14F-4D97-AF65-F5344CB8AC3E}">
        <p14:creationId xmlns:p14="http://schemas.microsoft.com/office/powerpoint/2010/main" val="2586199840"/>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卷积神经网络之网络结构</a:t>
            </a:r>
            <a:endParaRPr lang="en-US" alt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圆角矩形 14"/>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3) </a:t>
            </a:r>
            <a:r>
              <a:rPr kumimoji="1" lang="zh-CN"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全连接层</a:t>
            </a:r>
          </a:p>
        </p:txBody>
      </p:sp>
      <p:sp>
        <p:nvSpPr>
          <p:cNvPr id="4" name="文本框 3"/>
          <p:cNvSpPr txBox="1"/>
          <p:nvPr/>
        </p:nvSpPr>
        <p:spPr>
          <a:xfrm>
            <a:off x="707390" y="2004695"/>
            <a:ext cx="7657465" cy="368300"/>
          </a:xfrm>
          <a:prstGeom prst="rect">
            <a:avLst/>
          </a:prstGeom>
          <a:noFill/>
        </p:spPr>
        <p:txBody>
          <a:bodyPr wrap="square" rtlCol="0">
            <a:spAutoFit/>
          </a:bodyPr>
          <a:lstStyle/>
          <a:p>
            <a:r>
              <a:rPr lang="zh-CN" altLang="en-US"/>
              <a:t>全连接层的作用主要是将网络提取到的特征整合到一起</a:t>
            </a:r>
          </a:p>
        </p:txBody>
      </p:sp>
      <p:sp>
        <p:nvSpPr>
          <p:cNvPr id="5" name="文本框 4"/>
          <p:cNvSpPr txBox="1"/>
          <p:nvPr/>
        </p:nvSpPr>
        <p:spPr>
          <a:xfrm>
            <a:off x="707390" y="2505710"/>
            <a:ext cx="10548620" cy="368300"/>
          </a:xfrm>
          <a:prstGeom prst="rect">
            <a:avLst/>
          </a:prstGeom>
          <a:noFill/>
        </p:spPr>
        <p:txBody>
          <a:bodyPr wrap="square" rtlCol="0">
            <a:spAutoFit/>
          </a:bodyPr>
          <a:lstStyle/>
          <a:p>
            <a:r>
              <a:rPr lang="zh-CN" altLang="en-US"/>
              <a:t>全连接层的每个节点都与上一层所有的节点相连，所以全连接的参数会特别多</a:t>
            </a:r>
          </a:p>
        </p:txBody>
      </p:sp>
      <p:pic>
        <p:nvPicPr>
          <p:cNvPr id="9" name="图片 8" descr="全连接"/>
          <p:cNvPicPr>
            <a:picLocks noChangeAspect="1"/>
          </p:cNvPicPr>
          <p:nvPr/>
        </p:nvPicPr>
        <p:blipFill>
          <a:blip r:embed="rId3"/>
          <a:stretch>
            <a:fillRect/>
          </a:stretch>
        </p:blipFill>
        <p:spPr>
          <a:xfrm>
            <a:off x="707390" y="3273425"/>
            <a:ext cx="4958080" cy="2792095"/>
          </a:xfrm>
          <a:prstGeom prst="rect">
            <a:avLst/>
          </a:prstGeom>
        </p:spPr>
      </p:pic>
      <p:sp>
        <p:nvSpPr>
          <p:cNvPr id="10" name="文本框 9"/>
          <p:cNvSpPr txBox="1"/>
          <p:nvPr/>
        </p:nvSpPr>
        <p:spPr>
          <a:xfrm>
            <a:off x="6143625" y="3931285"/>
            <a:ext cx="4723765" cy="1476375"/>
          </a:xfrm>
          <a:prstGeom prst="rect">
            <a:avLst/>
          </a:prstGeom>
          <a:noFill/>
        </p:spPr>
        <p:txBody>
          <a:bodyPr wrap="square" rtlCol="0">
            <a:spAutoFit/>
          </a:bodyPr>
          <a:lstStyle/>
          <a:p>
            <a:r>
              <a:rPr lang="zh-CN" altLang="en-US"/>
              <a:t>全连接实际上和卷积操作有点类似，只是全连接时，卷积核的大小和上一层输出的特征图大小相同，假如上一层的输出特征图是</a:t>
            </a:r>
            <a:r>
              <a:rPr lang="en-US" altLang="zh-CN"/>
              <a:t>5*5</a:t>
            </a:r>
            <a:r>
              <a:rPr lang="zh-CN" altLang="en-US"/>
              <a:t>，那么在全连接层中卷积核的大小就是</a:t>
            </a:r>
            <a:r>
              <a:rPr lang="en-US" altLang="zh-CN"/>
              <a:t>5*5</a:t>
            </a:r>
            <a:r>
              <a:rPr lang="zh-CN" altLang="en-US"/>
              <a:t>，这样就会将特征图卷积成一个值</a:t>
            </a:r>
          </a:p>
        </p:txBody>
      </p:sp>
    </p:spTree>
    <p:extLst>
      <p:ext uri="{BB962C8B-B14F-4D97-AF65-F5344CB8AC3E}">
        <p14:creationId xmlns:p14="http://schemas.microsoft.com/office/powerpoint/2010/main" val="3019085068"/>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卷积神经网络之网络结构</a:t>
            </a:r>
            <a:endParaRPr lang="en-US" alt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圆角矩形 14"/>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3) </a:t>
            </a:r>
            <a:r>
              <a:rPr kumimoji="1" lang="zh-CN"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全连接层</a:t>
            </a:r>
          </a:p>
        </p:txBody>
      </p:sp>
      <p:sp>
        <p:nvSpPr>
          <p:cNvPr id="2" name="文本框 1"/>
          <p:cNvSpPr txBox="1"/>
          <p:nvPr/>
        </p:nvSpPr>
        <p:spPr>
          <a:xfrm>
            <a:off x="746760" y="2068830"/>
            <a:ext cx="10634345" cy="368300"/>
          </a:xfrm>
          <a:prstGeom prst="rect">
            <a:avLst/>
          </a:prstGeom>
          <a:noFill/>
        </p:spPr>
        <p:txBody>
          <a:bodyPr wrap="square" rtlCol="0">
            <a:spAutoFit/>
          </a:bodyPr>
          <a:lstStyle/>
          <a:p>
            <a:r>
              <a:rPr lang="zh-CN" altLang="en-US"/>
              <a:t>在卷积神经网络中，大部分网络的结构是有两层以上的全连接层，这是为了更好地拟合非线性数据</a:t>
            </a:r>
            <a:endParaRPr lang="en-US" altLang="zh-CN"/>
          </a:p>
        </p:txBody>
      </p:sp>
      <p:sp>
        <p:nvSpPr>
          <p:cNvPr id="3" name="文本框 2"/>
          <p:cNvSpPr txBox="1"/>
          <p:nvPr/>
        </p:nvSpPr>
        <p:spPr>
          <a:xfrm>
            <a:off x="842645" y="2554605"/>
            <a:ext cx="9886950" cy="922020"/>
          </a:xfrm>
          <a:prstGeom prst="rect">
            <a:avLst/>
          </a:prstGeom>
          <a:noFill/>
        </p:spPr>
        <p:txBody>
          <a:bodyPr wrap="square" rtlCol="0">
            <a:spAutoFit/>
          </a:bodyPr>
          <a:lstStyle/>
          <a:p>
            <a:r>
              <a:rPr lang="zh-CN" altLang="en-US"/>
              <a:t>在全连接层之前的网络层主要是为了提取特征，全连接层的作用是为了分类，现在我们要去判断一幅图像是不是猫。假设在进行到全连接层时，得到了猫头、猫尾、猫身等特征，那么我们就能判断图像是猫。</a:t>
            </a:r>
          </a:p>
        </p:txBody>
      </p:sp>
      <p:pic>
        <p:nvPicPr>
          <p:cNvPr id="7" name="图片 6" descr="猫1"/>
          <p:cNvPicPr>
            <a:picLocks noChangeAspect="1"/>
          </p:cNvPicPr>
          <p:nvPr/>
        </p:nvPicPr>
        <p:blipFill>
          <a:blip r:embed="rId3"/>
          <a:stretch>
            <a:fillRect/>
          </a:stretch>
        </p:blipFill>
        <p:spPr>
          <a:xfrm>
            <a:off x="4471670" y="3476625"/>
            <a:ext cx="3144520" cy="2944495"/>
          </a:xfrm>
          <a:prstGeom prst="rect">
            <a:avLst/>
          </a:prstGeom>
        </p:spPr>
      </p:pic>
    </p:spTree>
    <p:extLst>
      <p:ext uri="{BB962C8B-B14F-4D97-AF65-F5344CB8AC3E}">
        <p14:creationId xmlns:p14="http://schemas.microsoft.com/office/powerpoint/2010/main" val="3389670890"/>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卷积神经网络之网络结构</a:t>
            </a:r>
            <a:endParaRPr lang="en-US" alt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圆角矩形 14"/>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3) </a:t>
            </a:r>
            <a:r>
              <a:rPr kumimoji="1" lang="zh-CN"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全连接层</a:t>
            </a:r>
          </a:p>
        </p:txBody>
      </p:sp>
      <p:pic>
        <p:nvPicPr>
          <p:cNvPr id="4" name="图片 3" descr="猫2"/>
          <p:cNvPicPr>
            <a:picLocks noChangeAspect="1"/>
          </p:cNvPicPr>
          <p:nvPr/>
        </p:nvPicPr>
        <p:blipFill>
          <a:blip r:embed="rId3"/>
          <a:stretch>
            <a:fillRect/>
          </a:stretch>
        </p:blipFill>
        <p:spPr>
          <a:xfrm>
            <a:off x="707390" y="2196465"/>
            <a:ext cx="4779645" cy="4096385"/>
          </a:xfrm>
          <a:prstGeom prst="rect">
            <a:avLst/>
          </a:prstGeom>
        </p:spPr>
      </p:pic>
      <p:sp>
        <p:nvSpPr>
          <p:cNvPr id="5" name="文本框 4"/>
          <p:cNvSpPr txBox="1"/>
          <p:nvPr/>
        </p:nvSpPr>
        <p:spPr>
          <a:xfrm>
            <a:off x="6558915" y="3644900"/>
            <a:ext cx="4426585" cy="1198880"/>
          </a:xfrm>
          <a:prstGeom prst="rect">
            <a:avLst/>
          </a:prstGeom>
          <a:noFill/>
        </p:spPr>
        <p:txBody>
          <a:bodyPr wrap="square" rtlCol="0">
            <a:spAutoFit/>
          </a:bodyPr>
          <a:lstStyle/>
          <a:p>
            <a:r>
              <a:rPr lang="zh-CN" altLang="en-US"/>
              <a:t>如左图所示，红色的神经元表示对应的特征被找到，经过全连接层将这些特征组合到一起，发现最符合这些特征的是猫，那么网络就会预测当前的输入图片是猫。</a:t>
            </a:r>
          </a:p>
        </p:txBody>
      </p:sp>
    </p:spTree>
    <p:extLst>
      <p:ext uri="{BB962C8B-B14F-4D97-AF65-F5344CB8AC3E}">
        <p14:creationId xmlns:p14="http://schemas.microsoft.com/office/powerpoint/2010/main" val="2398379576"/>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卷积神经网络之网络结构</a:t>
            </a:r>
            <a:endParaRPr lang="en-US" alt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圆角矩形 14"/>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3) </a:t>
            </a:r>
            <a:r>
              <a:rPr kumimoji="1" lang="zh-CN"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全连接层</a:t>
            </a:r>
          </a:p>
        </p:txBody>
      </p:sp>
      <p:sp>
        <p:nvSpPr>
          <p:cNvPr id="2" name="文本框 1"/>
          <p:cNvSpPr txBox="1"/>
          <p:nvPr/>
        </p:nvSpPr>
        <p:spPr>
          <a:xfrm>
            <a:off x="1771015" y="2292985"/>
            <a:ext cx="8650605" cy="368300"/>
          </a:xfrm>
          <a:prstGeom prst="rect">
            <a:avLst/>
          </a:prstGeom>
          <a:noFill/>
        </p:spPr>
        <p:txBody>
          <a:bodyPr wrap="square" rtlCol="0">
            <a:spAutoFit/>
          </a:bodyPr>
          <a:lstStyle/>
          <a:p>
            <a:r>
              <a:rPr lang="zh-CN" altLang="en-US"/>
              <a:t>我们往前再走一层，要得到猫头的特征，就要先找到猫眼、耳朵、鼻子、嘴巴等特征</a:t>
            </a:r>
          </a:p>
        </p:txBody>
      </p:sp>
      <p:pic>
        <p:nvPicPr>
          <p:cNvPr id="3" name="图片 2" descr="猫3"/>
          <p:cNvPicPr>
            <a:picLocks noChangeAspect="1"/>
          </p:cNvPicPr>
          <p:nvPr/>
        </p:nvPicPr>
        <p:blipFill>
          <a:blip r:embed="rId3"/>
          <a:stretch>
            <a:fillRect/>
          </a:stretch>
        </p:blipFill>
        <p:spPr>
          <a:xfrm>
            <a:off x="4237355" y="3034030"/>
            <a:ext cx="3717925" cy="2952750"/>
          </a:xfrm>
          <a:prstGeom prst="rect">
            <a:avLst/>
          </a:prstGeom>
        </p:spPr>
      </p:pic>
    </p:spTree>
    <p:extLst>
      <p:ext uri="{BB962C8B-B14F-4D97-AF65-F5344CB8AC3E}">
        <p14:creationId xmlns:p14="http://schemas.microsoft.com/office/powerpoint/2010/main" val="3256429300"/>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9pPr>
          </a:lstStyle>
          <a:p>
            <a:r>
              <a:rPr lang="zh-CN" altLang="en-US"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卷积神经网络之网络结构</a:t>
            </a:r>
            <a:endParaRPr lang="en-US" alt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圆角矩形 14"/>
          <p:cNvSpPr/>
          <p:nvPr/>
        </p:nvSpPr>
        <p:spPr>
          <a:xfrm>
            <a:off x="70757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3) </a:t>
            </a:r>
            <a:r>
              <a:rPr kumimoji="1" lang="zh-CN"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全连接层</a:t>
            </a:r>
          </a:p>
        </p:txBody>
      </p:sp>
      <p:pic>
        <p:nvPicPr>
          <p:cNvPr id="4" name="图片 3" descr="猫4"/>
          <p:cNvPicPr>
            <a:picLocks noChangeAspect="1"/>
          </p:cNvPicPr>
          <p:nvPr/>
        </p:nvPicPr>
        <p:blipFill>
          <a:blip r:embed="rId3"/>
          <a:stretch>
            <a:fillRect/>
          </a:stretch>
        </p:blipFill>
        <p:spPr>
          <a:xfrm>
            <a:off x="707390" y="2722245"/>
            <a:ext cx="4102735" cy="2734945"/>
          </a:xfrm>
          <a:prstGeom prst="rect">
            <a:avLst/>
          </a:prstGeom>
        </p:spPr>
      </p:pic>
      <p:sp>
        <p:nvSpPr>
          <p:cNvPr id="5" name="文本框 4"/>
          <p:cNvSpPr txBox="1"/>
          <p:nvPr/>
        </p:nvSpPr>
        <p:spPr>
          <a:xfrm>
            <a:off x="6090285" y="3490595"/>
            <a:ext cx="5012055" cy="1198880"/>
          </a:xfrm>
          <a:prstGeom prst="rect">
            <a:avLst/>
          </a:prstGeom>
          <a:noFill/>
        </p:spPr>
        <p:txBody>
          <a:bodyPr wrap="square" rtlCol="0">
            <a:spAutoFit/>
          </a:bodyPr>
          <a:lstStyle/>
          <a:p>
            <a:r>
              <a:rPr lang="zh-CN" altLang="en-US"/>
              <a:t>于是在找到这些子特征之后，就能判断这些特征是否能组成猫头了。</a:t>
            </a:r>
          </a:p>
          <a:p>
            <a:r>
              <a:rPr lang="zh-CN" altLang="en-US"/>
              <a:t>这些子特征例如猫眼，就是通过之前的卷积层、池化层得来的了。</a:t>
            </a:r>
          </a:p>
        </p:txBody>
      </p:sp>
    </p:spTree>
    <p:extLst>
      <p:ext uri="{BB962C8B-B14F-4D97-AF65-F5344CB8AC3E}">
        <p14:creationId xmlns:p14="http://schemas.microsoft.com/office/powerpoint/2010/main" val="636176967"/>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4" name="标题 1"/>
          <p:cNvSpPr>
            <a:spLocks noGrp="1"/>
          </p:cNvSpPr>
          <p:nvPr>
            <p:ph type="title"/>
          </p:nvPr>
        </p:nvSpPr>
        <p:spPr/>
        <p:txBody>
          <a:bodyPr/>
          <a:lstStyle/>
          <a:p>
            <a:r>
              <a:rPr lang="zh-CN" altLang="en-US" dirty="0"/>
              <a:t>卷积网络结构</a:t>
            </a:r>
          </a:p>
        </p:txBody>
      </p:sp>
      <p:sp>
        <p:nvSpPr>
          <p:cNvPr id="1048665" name="内容占位符 2"/>
          <p:cNvSpPr>
            <a:spLocks noGrp="1"/>
          </p:cNvSpPr>
          <p:nvPr>
            <p:ph idx="1"/>
          </p:nvPr>
        </p:nvSpPr>
        <p:spPr/>
        <p:txBody>
          <a:bodyPr/>
          <a:lstStyle/>
          <a:p>
            <a:r>
              <a:rPr lang="zh-CN" altLang="en-US" dirty="0"/>
              <a:t>卷积网络是由卷积层、汇聚层、全连接层交叉堆叠而成。</a:t>
            </a:r>
            <a:endParaRPr lang="en-US" altLang="zh-CN" dirty="0"/>
          </a:p>
          <a:p>
            <a:pPr lvl="1"/>
            <a:r>
              <a:rPr lang="zh-CN" altLang="en-US" dirty="0"/>
              <a:t>趋向于小卷积、大深度</a:t>
            </a:r>
            <a:endParaRPr lang="en-US" altLang="zh-CN" dirty="0"/>
          </a:p>
          <a:p>
            <a:pPr lvl="1"/>
            <a:r>
              <a:rPr lang="zh-CN" altLang="en-US" dirty="0"/>
              <a:t>趋向于全卷积</a:t>
            </a:r>
            <a:endParaRPr lang="en-US" altLang="zh-CN" dirty="0"/>
          </a:p>
          <a:p>
            <a:r>
              <a:rPr lang="zh-CN" altLang="en-US" dirty="0"/>
              <a:t>典型结构</a:t>
            </a:r>
            <a:endParaRPr lang="en-US" altLang="zh-CN" dirty="0"/>
          </a:p>
          <a:p>
            <a:pPr lvl="1"/>
            <a:endParaRPr lang="en-US" altLang="zh-CN" dirty="0"/>
          </a:p>
          <a:p>
            <a:pPr lvl="1"/>
            <a:endParaRPr lang="en-US" altLang="zh-CN" dirty="0"/>
          </a:p>
          <a:p>
            <a:pPr lvl="1"/>
            <a:endParaRPr lang="en-US" altLang="zh-CN" dirty="0"/>
          </a:p>
          <a:p>
            <a:pPr lvl="1"/>
            <a:endParaRPr lang="en-US" altLang="zh-CN" sz="1800" dirty="0"/>
          </a:p>
          <a:p>
            <a:pPr lvl="1"/>
            <a:endParaRPr lang="en-US" altLang="zh-CN" sz="1800" dirty="0"/>
          </a:p>
          <a:p>
            <a:pPr lvl="1"/>
            <a:r>
              <a:rPr lang="zh-CN" altLang="en-US" sz="1800" dirty="0"/>
              <a:t>一个卷积块为连续</a:t>
            </a:r>
            <a:r>
              <a:rPr lang="en-US" altLang="zh-CN" sz="1800" dirty="0"/>
              <a:t>M </a:t>
            </a:r>
            <a:r>
              <a:rPr lang="zh-CN" altLang="en-US" sz="1800" dirty="0"/>
              <a:t>个卷积层和</a:t>
            </a:r>
            <a:r>
              <a:rPr lang="en-US" altLang="zh-CN" sz="1800" dirty="0"/>
              <a:t>b</a:t>
            </a:r>
            <a:r>
              <a:rPr lang="zh-CN" altLang="en-US" sz="1800" dirty="0"/>
              <a:t>个汇聚层（</a:t>
            </a:r>
            <a:r>
              <a:rPr lang="en-US" altLang="zh-CN" sz="1800" dirty="0"/>
              <a:t>M</a:t>
            </a:r>
            <a:r>
              <a:rPr lang="zh-CN" altLang="en-US" sz="1800" dirty="0"/>
              <a:t>通常设置为</a:t>
            </a:r>
            <a:r>
              <a:rPr lang="en-US" altLang="zh-CN" sz="1800" dirty="0"/>
              <a:t>2 ∼ 5</a:t>
            </a:r>
            <a:r>
              <a:rPr lang="zh-CN" altLang="en-US" sz="1800" dirty="0"/>
              <a:t>，</a:t>
            </a:r>
            <a:r>
              <a:rPr lang="en-US" altLang="zh-CN" sz="1800" dirty="0"/>
              <a:t>b</a:t>
            </a:r>
            <a:r>
              <a:rPr lang="zh-CN" altLang="en-US" sz="1800" dirty="0"/>
              <a:t>为</a:t>
            </a:r>
            <a:r>
              <a:rPr lang="en-US" altLang="zh-CN" sz="1800" dirty="0"/>
              <a:t>0</a:t>
            </a:r>
            <a:r>
              <a:rPr lang="zh-CN" altLang="en-US" sz="1800" dirty="0"/>
              <a:t>或</a:t>
            </a:r>
            <a:r>
              <a:rPr lang="en-US" altLang="zh-CN" sz="1800" dirty="0"/>
              <a:t>1</a:t>
            </a:r>
            <a:r>
              <a:rPr lang="zh-CN" altLang="en-US" sz="1800" dirty="0"/>
              <a:t>）。一个卷积网络中可以堆叠</a:t>
            </a:r>
            <a:r>
              <a:rPr lang="en-US" altLang="zh-CN" sz="1800" dirty="0"/>
              <a:t>N </a:t>
            </a:r>
            <a:r>
              <a:rPr lang="zh-CN" altLang="en-US" sz="1800" dirty="0"/>
              <a:t>个连续的卷积块，然后在接着</a:t>
            </a:r>
            <a:r>
              <a:rPr lang="en-US" altLang="zh-CN" sz="1800" dirty="0"/>
              <a:t>K </a:t>
            </a:r>
            <a:r>
              <a:rPr lang="zh-CN" altLang="en-US" sz="1800" dirty="0"/>
              <a:t>个全连接层（</a:t>
            </a:r>
            <a:r>
              <a:rPr lang="en-US" altLang="zh-CN" sz="1800" dirty="0"/>
              <a:t>N </a:t>
            </a:r>
            <a:r>
              <a:rPr lang="zh-CN" altLang="en-US" sz="1800" dirty="0"/>
              <a:t>的取值区间比较大，比如</a:t>
            </a:r>
            <a:r>
              <a:rPr lang="en-US" altLang="zh-CN" sz="1800" dirty="0"/>
              <a:t>1 ∼ 100</a:t>
            </a:r>
            <a:r>
              <a:rPr lang="zh-CN" altLang="en-US" sz="1800" dirty="0"/>
              <a:t>或者更大；</a:t>
            </a:r>
            <a:r>
              <a:rPr lang="en-US" altLang="zh-CN" sz="1800" dirty="0"/>
              <a:t>K</a:t>
            </a:r>
            <a:r>
              <a:rPr lang="zh-CN" altLang="en-US" sz="1800" dirty="0"/>
              <a:t>一般为</a:t>
            </a:r>
            <a:r>
              <a:rPr lang="en-US" altLang="zh-CN" sz="1800" dirty="0"/>
              <a:t>0 ∼ 2</a:t>
            </a:r>
            <a:r>
              <a:rPr lang="zh-CN" altLang="en-US" sz="1800" dirty="0"/>
              <a:t>）。</a:t>
            </a:r>
          </a:p>
        </p:txBody>
      </p:sp>
      <p:pic>
        <p:nvPicPr>
          <p:cNvPr id="2097175" name="图片 5"/>
          <p:cNvPicPr>
            <a:picLocks noChangeAspect="1"/>
          </p:cNvPicPr>
          <p:nvPr/>
        </p:nvPicPr>
        <p:blipFill>
          <a:blip r:embed="rId2"/>
          <a:stretch>
            <a:fillRect/>
          </a:stretch>
        </p:blipFill>
        <p:spPr>
          <a:xfrm>
            <a:off x="2667000" y="2667000"/>
            <a:ext cx="8563581" cy="2075154"/>
          </a:xfrm>
          <a:prstGeom prst="rect">
            <a:avLst/>
          </a:prstGeom>
        </p:spPr>
      </p:pic>
      <p:sp>
        <p:nvSpPr>
          <p:cNvPr id="2" name="TextBox 1">
            <a:extLst>
              <a:ext uri="{FF2B5EF4-FFF2-40B4-BE49-F238E27FC236}">
                <a16:creationId xmlns:a16="http://schemas.microsoft.com/office/drawing/2014/main" id="{6772AEF4-5B9F-E827-2E9E-E31137909398}"/>
              </a:ext>
            </a:extLst>
          </p:cNvPr>
          <p:cNvSpPr txBox="1"/>
          <p:nvPr/>
        </p:nvSpPr>
        <p:spPr>
          <a:xfrm>
            <a:off x="7315200" y="2819400"/>
            <a:ext cx="914400" cy="307777"/>
          </a:xfrm>
          <a:prstGeom prst="rect">
            <a:avLst/>
          </a:prstGeom>
          <a:noFill/>
        </p:spPr>
        <p:txBody>
          <a:bodyPr wrap="square" rtlCol="0">
            <a:spAutoFit/>
          </a:bodyPr>
          <a:lstStyle/>
          <a:p>
            <a:pPr algn="ctr"/>
            <a:r>
              <a:rPr lang="zh-CN" altLang="en-US" sz="1400" dirty="0">
                <a:latin typeface="SimSun" panose="02010600030101010101" pitchFamily="2" charset="-122"/>
                <a:ea typeface="SimSun" panose="02010600030101010101" pitchFamily="2" charset="-122"/>
              </a:rPr>
              <a:t>池化层</a:t>
            </a:r>
            <a:endParaRPr lang="en-US" sz="1400" dirty="0">
              <a:latin typeface="SimSun" panose="02010600030101010101" pitchFamily="2" charset="-122"/>
              <a:ea typeface="SimSun" panose="0201060003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650331" y="101600"/>
            <a:ext cx="11073674" cy="878613"/>
          </a:xfrm>
        </p:spPr>
        <p:txBody>
          <a:bodyPr>
            <a:normAutofit/>
          </a:bodyPr>
          <a:lstStyle/>
          <a:p>
            <a:pPr algn="l"/>
            <a:r>
              <a:rPr lang="zh-CN" sz="3600" b="1" dirty="0">
                <a:latin typeface="微软雅黑" panose="020B0503020204020204" pitchFamily="34" charset="-122"/>
                <a:ea typeface="微软雅黑" panose="020B0503020204020204" pitchFamily="34" charset="-122"/>
              </a:rPr>
              <a:t>卷积神经网络</a:t>
            </a:r>
          </a:p>
        </p:txBody>
      </p:sp>
      <p:sp>
        <p:nvSpPr>
          <p:cNvPr id="4" name="文本框 3"/>
          <p:cNvSpPr txBox="1"/>
          <p:nvPr/>
        </p:nvSpPr>
        <p:spPr>
          <a:xfrm>
            <a:off x="811530" y="1652270"/>
            <a:ext cx="5413375" cy="368300"/>
          </a:xfrm>
          <a:prstGeom prst="rect">
            <a:avLst/>
          </a:prstGeom>
          <a:noFill/>
          <a:ln>
            <a:noFill/>
          </a:ln>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t>为了解决</a:t>
            </a:r>
            <a:r>
              <a:rPr kumimoji="0" lang="en-US" altLang="zh-CN" sz="18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t>MLP</a:t>
            </a:r>
            <a:r>
              <a:rPr kumimoji="0" lang="zh-CN" altLang="en-US" sz="18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t>的这些问题，卷积神经网络应运而生。</a:t>
            </a:r>
            <a:endParaRPr kumimoji="0" lang="en-US" altLang="zh-CN" sz="18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
        <p:nvSpPr>
          <p:cNvPr id="2" name="文本框 1"/>
          <p:cNvSpPr txBox="1"/>
          <p:nvPr/>
        </p:nvSpPr>
        <p:spPr>
          <a:xfrm>
            <a:off x="811530" y="5263515"/>
            <a:ext cx="10568940" cy="1198880"/>
          </a:xfrm>
          <a:prstGeom prst="rect">
            <a:avLst/>
          </a:prstGeom>
          <a:noFill/>
          <a:ln>
            <a:no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t>卷积神经网络发展历史中的第一件里程碑事件发生在上世纪60年代左右的神经科学（neuroscience）中，加拿大神经科学家David H. Hubel和Torsten Wisesel于1959年提出猫的初级视皮层中单个神经元的“感受野”（receptive field）概念，紧接着于1962年发现了猫的视觉中枢里存在感受野、双目视觉和其他功能结构，标志着神经网络结构首次在大脑视觉系统中被发现。</a:t>
            </a:r>
          </a:p>
        </p:txBody>
      </p:sp>
      <p:pic>
        <p:nvPicPr>
          <p:cNvPr id="5" name="图片 4"/>
          <p:cNvPicPr>
            <a:picLocks noChangeAspect="1"/>
          </p:cNvPicPr>
          <p:nvPr/>
        </p:nvPicPr>
        <p:blipFill>
          <a:blip r:embed="rId3"/>
          <a:stretch>
            <a:fillRect/>
          </a:stretch>
        </p:blipFill>
        <p:spPr>
          <a:xfrm>
            <a:off x="3855720" y="2351405"/>
            <a:ext cx="3818890" cy="261302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8" name="标题 3"/>
          <p:cNvSpPr>
            <a:spLocks noGrp="1"/>
          </p:cNvSpPr>
          <p:nvPr>
            <p:ph type="ctrTitle"/>
          </p:nvPr>
        </p:nvSpPr>
        <p:spPr/>
        <p:txBody>
          <a:bodyPr/>
          <a:lstStyle/>
          <a:p>
            <a:r>
              <a:rPr lang="zh-CN" altLang="en-US" dirty="0"/>
              <a:t>典型的卷积网络</a:t>
            </a:r>
          </a:p>
        </p:txBody>
      </p:sp>
    </p:spTree>
    <p:extLst>
      <p:ext uri="{BB962C8B-B14F-4D97-AF65-F5344CB8AC3E}">
        <p14:creationId xmlns:p14="http://schemas.microsoft.com/office/powerpoint/2010/main" val="39713187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9pPr>
          </a:lstStyle>
          <a:p>
            <a:r>
              <a:rPr 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经典的卷积神经网络</a:t>
            </a:r>
            <a:endParaRPr 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 name="文本框 1"/>
          <p:cNvSpPr txBox="1"/>
          <p:nvPr/>
        </p:nvSpPr>
        <p:spPr>
          <a:xfrm>
            <a:off x="1331595" y="1583055"/>
            <a:ext cx="9425940" cy="3969385"/>
          </a:xfrm>
          <a:prstGeom prst="rect">
            <a:avLst/>
          </a:prstGeom>
          <a:noFill/>
        </p:spPr>
        <p:txBody>
          <a:bodyPr wrap="square" rtlCol="0">
            <a:spAutoFit/>
          </a:bodyPr>
          <a:lstStyle/>
          <a:p>
            <a:r>
              <a:rPr lang="zh-CN" altLang="en-US"/>
              <a:t>卷积神经网络的基本网络结构包括了卷积层、池化层和全连接层，许多研究在探索如何将这些基本的网络模块整合起来以构建出一个高效的神经网络。</a:t>
            </a:r>
          </a:p>
          <a:p>
            <a:endParaRPr lang="zh-CN" altLang="en-US"/>
          </a:p>
          <a:p>
            <a:r>
              <a:rPr lang="zh-CN" altLang="en-US"/>
              <a:t>整合这些模块确实需要深入的理解和直觉上的感受，但更需要大量地</a:t>
            </a:r>
            <a:r>
              <a:rPr lang="zh-CN" altLang="en-US" b="1">
                <a:solidFill>
                  <a:srgbClr val="C00000"/>
                </a:solidFill>
              </a:rPr>
              <a:t>阅读</a:t>
            </a:r>
            <a:r>
              <a:rPr lang="zh-CN" altLang="en-US"/>
              <a:t>和</a:t>
            </a:r>
            <a:r>
              <a:rPr lang="zh-CN" altLang="en-US" b="1">
                <a:solidFill>
                  <a:srgbClr val="C00000"/>
                </a:solidFill>
              </a:rPr>
              <a:t>学习</a:t>
            </a:r>
            <a:r>
              <a:rPr lang="zh-CN" altLang="en-US"/>
              <a:t>别人的案例，所以这一节将会介绍一些经典的卷积神经网络：</a:t>
            </a:r>
          </a:p>
          <a:p>
            <a:endParaRPr lang="zh-CN" altLang="en-US"/>
          </a:p>
          <a:p>
            <a:pPr marL="285750" indent="-285750">
              <a:buFont typeface="Arial" panose="020B0604020202020204" pitchFamily="34" charset="0"/>
              <a:buChar char="•"/>
            </a:pPr>
            <a:r>
              <a:rPr lang="en-US" altLang="zh-CN">
                <a:sym typeface="+mn-ea"/>
              </a:rPr>
              <a:t>LeNet</a:t>
            </a:r>
            <a:r>
              <a:rPr lang="zh-CN" altLang="en-US">
                <a:sym typeface="+mn-ea"/>
              </a:rPr>
              <a:t>：LeCun Y, Bottou L, Bengio Y, et al. Gradient-based learning applied to document recognition[J]. Proceedings of the IEEE, 1998, 86(11): 2278-2324.</a:t>
            </a:r>
            <a:endParaRPr lang="zh-CN" altLang="en-US"/>
          </a:p>
          <a:p>
            <a:pPr marL="285750" indent="-285750">
              <a:buFont typeface="Arial" panose="020B0604020202020204" pitchFamily="34" charset="0"/>
              <a:buChar char="•"/>
            </a:pPr>
            <a:r>
              <a:rPr lang="zh-CN" altLang="en-US"/>
              <a:t>AlexNet：Krizhevsky A, Sutskever I, Hinton G E. Imagenet classification with deep convolutional neural networks[J]. Advances in neural information processing systems, 2012, 25: 1097-1105.</a:t>
            </a:r>
          </a:p>
          <a:p>
            <a:pPr marL="285750" indent="-285750">
              <a:buFont typeface="Arial" panose="020B0604020202020204" pitchFamily="34" charset="0"/>
              <a:buChar char="•"/>
            </a:pPr>
            <a:r>
              <a:rPr lang="zh-CN" altLang="en-US"/>
              <a:t>ZFNet：Zeiler M D, Fergus R. Visualizing and understanding convolutional networks[C]//European conference on computer vision. Springer, Cham, 2014: 818-833.</a:t>
            </a:r>
          </a:p>
          <a:p>
            <a:pPr marL="285750" indent="-285750">
              <a:buFont typeface="Arial" panose="020B0604020202020204" pitchFamily="34" charset="0"/>
              <a:buChar char="•"/>
            </a:pPr>
            <a:r>
              <a:rPr lang="zh-CN" altLang="en-US"/>
              <a:t>VGGNet：Simonyan K, Zisserman A. Very deep convolutional networks for large-scale image recognition[J]. arXiv preprint arXiv:1409.1556, 2014.</a:t>
            </a:r>
          </a:p>
        </p:txBody>
      </p:sp>
    </p:spTree>
    <p:extLst>
      <p:ext uri="{BB962C8B-B14F-4D97-AF65-F5344CB8AC3E}">
        <p14:creationId xmlns:p14="http://schemas.microsoft.com/office/powerpoint/2010/main" val="46070917"/>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9" name="标题 1"/>
          <p:cNvSpPr>
            <a:spLocks noGrp="1"/>
          </p:cNvSpPr>
          <p:nvPr>
            <p:ph type="title"/>
          </p:nvPr>
        </p:nvSpPr>
        <p:spPr/>
        <p:txBody>
          <a:bodyPr/>
          <a:lstStyle/>
          <a:p>
            <a:r>
              <a:rPr lang="en-US" altLang="zh-CN" dirty="0"/>
              <a:t>LeNet-5</a:t>
            </a:r>
            <a:endParaRPr lang="zh-CN" altLang="en-US" dirty="0"/>
          </a:p>
        </p:txBody>
      </p:sp>
      <p:sp>
        <p:nvSpPr>
          <p:cNvPr id="1048680" name="内容占位符 2"/>
          <p:cNvSpPr>
            <a:spLocks noGrp="1"/>
          </p:cNvSpPr>
          <p:nvPr>
            <p:ph idx="1"/>
          </p:nvPr>
        </p:nvSpPr>
        <p:spPr/>
        <p:txBody>
          <a:bodyPr/>
          <a:lstStyle/>
          <a:p>
            <a:r>
              <a:rPr lang="en-US" altLang="zh-CN" dirty="0"/>
              <a:t>LeNet-5 </a:t>
            </a:r>
            <a:r>
              <a:rPr lang="zh-CN" altLang="en-US" dirty="0"/>
              <a:t>是一个非常成功的神经网络模型。</a:t>
            </a:r>
          </a:p>
          <a:p>
            <a:pPr lvl="1"/>
            <a:r>
              <a:rPr lang="zh-CN" altLang="en-US" dirty="0"/>
              <a:t>基于 </a:t>
            </a:r>
            <a:r>
              <a:rPr lang="en-US" altLang="zh-CN" dirty="0"/>
              <a:t>LeNet-5 </a:t>
            </a:r>
            <a:r>
              <a:rPr lang="zh-CN" altLang="en-US" dirty="0"/>
              <a:t>的手写数字识别系统在 </a:t>
            </a:r>
            <a:r>
              <a:rPr lang="en-US" altLang="zh-CN" dirty="0"/>
              <a:t>90 </a:t>
            </a:r>
            <a:r>
              <a:rPr lang="zh-CN" altLang="en-US" dirty="0"/>
              <a:t>年代被美国很多银行使用，用来识别支票上面的手写数字。</a:t>
            </a:r>
            <a:endParaRPr lang="en-US" altLang="zh-CN" dirty="0"/>
          </a:p>
          <a:p>
            <a:pPr lvl="1"/>
            <a:r>
              <a:rPr lang="en-US" altLang="zh-CN" dirty="0"/>
              <a:t>LeNet-5 </a:t>
            </a:r>
            <a:r>
              <a:rPr lang="zh-CN" altLang="en-US" dirty="0"/>
              <a:t>共有 </a:t>
            </a:r>
            <a:r>
              <a:rPr lang="en-US" altLang="zh-CN" dirty="0"/>
              <a:t>7 </a:t>
            </a:r>
            <a:r>
              <a:rPr lang="zh-CN" altLang="en-US" dirty="0"/>
              <a:t>层。</a:t>
            </a:r>
          </a:p>
        </p:txBody>
      </p:sp>
      <p:pic>
        <p:nvPicPr>
          <p:cNvPr id="2097183" name="图片 4" descr="屏幕剪辑"/>
          <p:cNvPicPr>
            <a:picLocks noChangeAspect="1"/>
          </p:cNvPicPr>
          <p:nvPr/>
        </p:nvPicPr>
        <p:blipFill>
          <a:blip r:embed="rId3"/>
          <a:stretch>
            <a:fillRect/>
          </a:stretch>
        </p:blipFill>
        <p:spPr>
          <a:xfrm>
            <a:off x="2514601" y="3581400"/>
            <a:ext cx="7135905" cy="2133600"/>
          </a:xfrm>
          <a:prstGeom prst="rect">
            <a:avLst/>
          </a:prstGeom>
        </p:spPr>
      </p:pic>
      <p:sp>
        <p:nvSpPr>
          <p:cNvPr id="1048681" name="文本框 5"/>
          <p:cNvSpPr txBox="1"/>
          <p:nvPr/>
        </p:nvSpPr>
        <p:spPr>
          <a:xfrm>
            <a:off x="6781800" y="2895600"/>
            <a:ext cx="2262158" cy="369332"/>
          </a:xfrm>
          <a:prstGeom prst="rect">
            <a:avLst/>
          </a:prstGeom>
          <a:noFill/>
        </p:spPr>
        <p:txBody>
          <a:bodyPr wrap="none" rtlCol="0">
            <a:spAutoFit/>
          </a:bodyPr>
          <a:lstStyle/>
          <a:p>
            <a:r>
              <a:rPr lang="zh-CN" altLang="en-US" dirty="0">
                <a:solidFill>
                  <a:srgbClr val="FF0000"/>
                </a:solidFill>
              </a:rPr>
              <a:t>需要多少个卷积核？</a:t>
            </a:r>
          </a:p>
        </p:txBody>
      </p:sp>
      <p:cxnSp>
        <p:nvCxnSpPr>
          <p:cNvPr id="3145730" name="直接连接符 7"/>
          <p:cNvCxnSpPr>
            <a:cxnSpLocks/>
            <a:endCxn id="1048681" idx="2"/>
          </p:cNvCxnSpPr>
          <p:nvPr/>
        </p:nvCxnSpPr>
        <p:spPr>
          <a:xfrm flipV="1">
            <a:off x="6858001" y="3264932"/>
            <a:ext cx="1054879" cy="54506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9pPr>
          </a:lstStyle>
          <a:p>
            <a:r>
              <a:rPr 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经典的卷积神经网络</a:t>
            </a:r>
            <a:endParaRPr 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圆角矩形 14"/>
          <p:cNvSpPr/>
          <p:nvPr/>
        </p:nvSpPr>
        <p:spPr>
          <a:xfrm>
            <a:off x="72408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1</a:t>
            </a: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LeNet</a:t>
            </a:r>
          </a:p>
        </p:txBody>
      </p:sp>
      <p:sp>
        <p:nvSpPr>
          <p:cNvPr id="2" name="文本框 1"/>
          <p:cNvSpPr txBox="1"/>
          <p:nvPr/>
        </p:nvSpPr>
        <p:spPr>
          <a:xfrm>
            <a:off x="1845310" y="5593715"/>
            <a:ext cx="8233410" cy="922020"/>
          </a:xfrm>
          <a:prstGeom prst="rect">
            <a:avLst/>
          </a:prstGeom>
          <a:noFill/>
        </p:spPr>
        <p:txBody>
          <a:bodyPr wrap="square" rtlCol="0">
            <a:spAutoFit/>
          </a:bodyPr>
          <a:lstStyle/>
          <a:p>
            <a:r>
              <a:rPr lang="en-US" altLang="zh-CN" dirty="0" err="1"/>
              <a:t>LeNet</a:t>
            </a:r>
            <a:r>
              <a:rPr lang="zh-CN" altLang="en-US" dirty="0"/>
              <a:t>是卷积神经网络做识别任务的开山之作，虽然这篇论文的网络结构现在已经很少使用，但是它对后续卷积网络的发展起到了奠基的作用。而且由于它成功地应用于手写体识别等任务中，因此吸引了学术界和工业界的注意力。</a:t>
            </a:r>
          </a:p>
        </p:txBody>
      </p:sp>
      <p:pic>
        <p:nvPicPr>
          <p:cNvPr id="5" name="图片 4" descr="LeNet"/>
          <p:cNvPicPr>
            <a:picLocks noChangeAspect="1"/>
          </p:cNvPicPr>
          <p:nvPr>
            <p:custDataLst>
              <p:tags r:id="rId1"/>
            </p:custDataLst>
          </p:nvPr>
        </p:nvPicPr>
        <p:blipFill>
          <a:blip r:embed="rId4"/>
          <a:stretch>
            <a:fillRect/>
          </a:stretch>
        </p:blipFill>
        <p:spPr>
          <a:xfrm>
            <a:off x="1066800" y="2014855"/>
            <a:ext cx="10058400" cy="3224530"/>
          </a:xfrm>
          <a:prstGeom prst="rect">
            <a:avLst/>
          </a:prstGeom>
        </p:spPr>
      </p:pic>
    </p:spTree>
    <p:extLst>
      <p:ext uri="{BB962C8B-B14F-4D97-AF65-F5344CB8AC3E}">
        <p14:creationId xmlns:p14="http://schemas.microsoft.com/office/powerpoint/2010/main" val="1387927563"/>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9pPr>
          </a:lstStyle>
          <a:p>
            <a:r>
              <a:rPr 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经典的卷积神经网络</a:t>
            </a:r>
            <a:endParaRPr 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圆角矩形 14"/>
          <p:cNvSpPr/>
          <p:nvPr/>
        </p:nvSpPr>
        <p:spPr>
          <a:xfrm>
            <a:off x="72408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1</a:t>
            </a: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LeNet</a:t>
            </a:r>
          </a:p>
        </p:txBody>
      </p:sp>
      <p:sp>
        <p:nvSpPr>
          <p:cNvPr id="2" name="文本框 1"/>
          <p:cNvSpPr txBox="1"/>
          <p:nvPr/>
        </p:nvSpPr>
        <p:spPr>
          <a:xfrm>
            <a:off x="1706245" y="2210435"/>
            <a:ext cx="8779510" cy="2584450"/>
          </a:xfrm>
          <a:prstGeom prst="rect">
            <a:avLst/>
          </a:prstGeom>
          <a:noFill/>
        </p:spPr>
        <p:txBody>
          <a:bodyPr wrap="square" rtlCol="0">
            <a:spAutoFit/>
          </a:bodyPr>
          <a:lstStyle/>
          <a:p>
            <a:r>
              <a:rPr lang="zh-CN"/>
              <a:t>在正式开始介绍</a:t>
            </a:r>
            <a:r>
              <a:rPr lang="en-US" altLang="zh-CN"/>
              <a:t>LeNet</a:t>
            </a:r>
            <a:r>
              <a:rPr lang="zh-CN" altLang="en-US"/>
              <a:t>之前，先谈谈卷积神经网络的设计思想，一共有三个方面：</a:t>
            </a:r>
          </a:p>
          <a:p>
            <a:endParaRPr lang="zh-CN" altLang="en-US"/>
          </a:p>
          <a:p>
            <a:pPr marL="285750" indent="-285750">
              <a:buFont typeface="Arial" panose="020B0604020202020204" pitchFamily="34" charset="0"/>
              <a:buChar char="•"/>
            </a:pPr>
            <a:r>
              <a:rPr lang="zh-CN" altLang="en-US"/>
              <a:t>局部感受野：基于图像局部相关的原理，保留了图像的局部结构，同时减少了网络的权值</a:t>
            </a:r>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权值共享：也是基于图像局部相关的原理，同时减少了网络的权值参数</a:t>
            </a:r>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下采样：对平移和形变更加鲁棒，实现特征的不变性，同时起到了一定的降维的作用</a:t>
            </a:r>
          </a:p>
        </p:txBody>
      </p:sp>
      <p:sp>
        <p:nvSpPr>
          <p:cNvPr id="3" name="文本框 2"/>
          <p:cNvSpPr txBox="1"/>
          <p:nvPr/>
        </p:nvSpPr>
        <p:spPr>
          <a:xfrm>
            <a:off x="1471295" y="5326380"/>
            <a:ext cx="9249410" cy="922020"/>
          </a:xfrm>
          <a:prstGeom prst="rect">
            <a:avLst/>
          </a:prstGeom>
          <a:noFill/>
        </p:spPr>
        <p:txBody>
          <a:bodyPr wrap="square" rtlCol="0">
            <a:spAutoFit/>
          </a:bodyPr>
          <a:lstStyle/>
          <a:p>
            <a:r>
              <a:rPr lang="zh-CN" altLang="en-US"/>
              <a:t>从以上三方面我们可以看出，卷积网络的目的就是</a:t>
            </a:r>
            <a:r>
              <a:rPr lang="zh-CN" altLang="en-US">
                <a:solidFill>
                  <a:srgbClr val="FF0000"/>
                </a:solidFill>
              </a:rPr>
              <a:t>减小参数</a:t>
            </a:r>
            <a:r>
              <a:rPr lang="zh-CN" altLang="en-US"/>
              <a:t>并</a:t>
            </a:r>
            <a:r>
              <a:rPr lang="zh-CN" altLang="en-US">
                <a:solidFill>
                  <a:srgbClr val="FF0000"/>
                </a:solidFill>
              </a:rPr>
              <a:t>适应不同尺度</a:t>
            </a:r>
            <a:r>
              <a:rPr lang="zh-CN" altLang="en-US"/>
              <a:t>，它之所以能实现的依据就是图像的局部相关原则，图像的像素是有规则的顺序排列，这是所有方法能够起作用的前提。</a:t>
            </a:r>
          </a:p>
        </p:txBody>
      </p:sp>
    </p:spTree>
    <p:extLst>
      <p:ext uri="{BB962C8B-B14F-4D97-AF65-F5344CB8AC3E}">
        <p14:creationId xmlns:p14="http://schemas.microsoft.com/office/powerpoint/2010/main" val="3834533052"/>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9pPr>
          </a:lstStyle>
          <a:p>
            <a:r>
              <a:rPr 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经典的卷积神经网络</a:t>
            </a:r>
            <a:endParaRPr 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圆角矩形 14"/>
          <p:cNvSpPr/>
          <p:nvPr/>
        </p:nvSpPr>
        <p:spPr>
          <a:xfrm>
            <a:off x="72408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1</a:t>
            </a: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LeNet</a:t>
            </a:r>
          </a:p>
        </p:txBody>
      </p:sp>
      <p:pic>
        <p:nvPicPr>
          <p:cNvPr id="5" name="图片 4" descr="LeNet"/>
          <p:cNvPicPr>
            <a:picLocks noChangeAspect="1"/>
          </p:cNvPicPr>
          <p:nvPr>
            <p:custDataLst>
              <p:tags r:id="rId1"/>
            </p:custDataLst>
          </p:nvPr>
        </p:nvPicPr>
        <p:blipFill>
          <a:blip r:embed="rId4"/>
          <a:stretch>
            <a:fillRect/>
          </a:stretch>
        </p:blipFill>
        <p:spPr>
          <a:xfrm>
            <a:off x="723900" y="2861310"/>
            <a:ext cx="7553325" cy="2421255"/>
          </a:xfrm>
          <a:prstGeom prst="rect">
            <a:avLst/>
          </a:prstGeom>
        </p:spPr>
      </p:pic>
      <p:sp>
        <p:nvSpPr>
          <p:cNvPr id="4" name="文本框 3"/>
          <p:cNvSpPr txBox="1"/>
          <p:nvPr/>
        </p:nvSpPr>
        <p:spPr>
          <a:xfrm>
            <a:off x="8369300" y="2861310"/>
            <a:ext cx="3098800" cy="2584450"/>
          </a:xfrm>
          <a:prstGeom prst="rect">
            <a:avLst/>
          </a:prstGeom>
          <a:noFill/>
        </p:spPr>
        <p:txBody>
          <a:bodyPr wrap="square" rtlCol="0">
            <a:spAutoFit/>
          </a:bodyPr>
          <a:lstStyle/>
          <a:p>
            <a:r>
              <a:rPr lang="zh-CN" altLang="en-US"/>
              <a:t>网络结构：</a:t>
            </a:r>
          </a:p>
          <a:p>
            <a:r>
              <a:rPr lang="zh-CN" altLang="en-US"/>
              <a:t>卷积层</a:t>
            </a:r>
            <a:r>
              <a:rPr lang="en-US" altLang="zh-CN"/>
              <a:t>1</a:t>
            </a:r>
            <a:r>
              <a:rPr lang="zh-CN" altLang="en-US"/>
              <a:t>（</a:t>
            </a:r>
            <a:r>
              <a:rPr lang="en-US" altLang="zh-CN"/>
              <a:t>Conv1</a:t>
            </a:r>
            <a:r>
              <a:rPr lang="zh-CN" altLang="en-US"/>
              <a:t>）</a:t>
            </a:r>
          </a:p>
          <a:p>
            <a:r>
              <a:rPr lang="zh-CN" altLang="en-US"/>
              <a:t>最大池化层</a:t>
            </a:r>
            <a:r>
              <a:rPr lang="en-US" altLang="zh-CN"/>
              <a:t>1</a:t>
            </a:r>
            <a:r>
              <a:rPr lang="zh-CN" altLang="en-US"/>
              <a:t>（</a:t>
            </a:r>
            <a:r>
              <a:rPr lang="en-US" altLang="zh-CN">
                <a:sym typeface="+mn-ea"/>
              </a:rPr>
              <a:t>Max-Pooling1</a:t>
            </a:r>
            <a:r>
              <a:rPr lang="zh-CN" altLang="en-US"/>
              <a:t>）</a:t>
            </a:r>
          </a:p>
          <a:p>
            <a:r>
              <a:rPr lang="zh-CN" altLang="en-US"/>
              <a:t>卷积层</a:t>
            </a:r>
            <a:r>
              <a:rPr lang="en-US" altLang="zh-CN"/>
              <a:t>2</a:t>
            </a:r>
            <a:r>
              <a:rPr lang="zh-CN" altLang="en-US"/>
              <a:t>（</a:t>
            </a:r>
            <a:r>
              <a:rPr lang="en-US" altLang="zh-CN"/>
              <a:t>Conv2</a:t>
            </a:r>
            <a:r>
              <a:rPr lang="zh-CN" altLang="en-US"/>
              <a:t>）</a:t>
            </a:r>
          </a:p>
          <a:p>
            <a:r>
              <a:rPr lang="zh-CN" altLang="en-US"/>
              <a:t>最大池化层</a:t>
            </a:r>
            <a:r>
              <a:rPr lang="en-US" altLang="zh-CN"/>
              <a:t>2</a:t>
            </a:r>
            <a:r>
              <a:rPr lang="zh-CN" altLang="en-US"/>
              <a:t>（</a:t>
            </a:r>
            <a:r>
              <a:rPr lang="en-US" altLang="zh-CN">
                <a:sym typeface="+mn-ea"/>
              </a:rPr>
              <a:t>Max-Pooling2</a:t>
            </a:r>
            <a:r>
              <a:rPr lang="zh-CN" altLang="en-US"/>
              <a:t>）</a:t>
            </a:r>
          </a:p>
          <a:p>
            <a:r>
              <a:rPr lang="zh-CN" altLang="en-US"/>
              <a:t>全连接层</a:t>
            </a:r>
            <a:r>
              <a:rPr lang="en-US" altLang="zh-CN"/>
              <a:t>1</a:t>
            </a:r>
            <a:r>
              <a:rPr lang="zh-CN" altLang="en-US"/>
              <a:t>（</a:t>
            </a:r>
            <a:r>
              <a:rPr lang="en-US" altLang="zh-CN"/>
              <a:t>FC1</a:t>
            </a:r>
            <a:r>
              <a:rPr lang="zh-CN" altLang="en-US"/>
              <a:t>）</a:t>
            </a:r>
          </a:p>
          <a:p>
            <a:r>
              <a:rPr lang="zh-CN" altLang="en-US"/>
              <a:t>全连接层</a:t>
            </a:r>
            <a:r>
              <a:rPr lang="en-US" altLang="zh-CN"/>
              <a:t>2</a:t>
            </a:r>
            <a:r>
              <a:rPr lang="zh-CN" altLang="en-US"/>
              <a:t>（</a:t>
            </a:r>
            <a:r>
              <a:rPr lang="en-US" altLang="zh-CN"/>
              <a:t>FC2</a:t>
            </a:r>
            <a:r>
              <a:rPr lang="zh-CN" altLang="en-US"/>
              <a:t>）</a:t>
            </a:r>
          </a:p>
          <a:p>
            <a:r>
              <a:rPr lang="zh-CN" altLang="en-US"/>
              <a:t>全连接层</a:t>
            </a:r>
            <a:r>
              <a:rPr lang="en-US" altLang="zh-CN"/>
              <a:t>3</a:t>
            </a:r>
            <a:r>
              <a:rPr lang="zh-CN" altLang="en-US"/>
              <a:t>（</a:t>
            </a:r>
            <a:r>
              <a:rPr lang="en-US" altLang="zh-CN"/>
              <a:t>FC3</a:t>
            </a:r>
            <a:r>
              <a:rPr lang="zh-CN" altLang="en-US"/>
              <a:t>）</a:t>
            </a:r>
          </a:p>
          <a:p>
            <a:endParaRPr lang="zh-CN" altLang="en-US"/>
          </a:p>
        </p:txBody>
      </p:sp>
    </p:spTree>
    <p:extLst>
      <p:ext uri="{BB962C8B-B14F-4D97-AF65-F5344CB8AC3E}">
        <p14:creationId xmlns:p14="http://schemas.microsoft.com/office/powerpoint/2010/main" val="1891191184"/>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9pPr>
          </a:lstStyle>
          <a:p>
            <a:r>
              <a:rPr 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经典的卷积神经网络</a:t>
            </a:r>
            <a:endParaRPr 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圆角矩形 14"/>
          <p:cNvSpPr/>
          <p:nvPr/>
        </p:nvSpPr>
        <p:spPr>
          <a:xfrm>
            <a:off x="72408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1</a:t>
            </a: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LeNet</a:t>
            </a:r>
          </a:p>
        </p:txBody>
      </p:sp>
      <p:pic>
        <p:nvPicPr>
          <p:cNvPr id="5" name="图片 4" descr="LeNet"/>
          <p:cNvPicPr>
            <a:picLocks noChangeAspect="1"/>
          </p:cNvPicPr>
          <p:nvPr>
            <p:custDataLst>
              <p:tags r:id="rId1"/>
            </p:custDataLst>
          </p:nvPr>
        </p:nvPicPr>
        <p:blipFill>
          <a:blip r:embed="rId4"/>
          <a:stretch>
            <a:fillRect/>
          </a:stretch>
        </p:blipFill>
        <p:spPr>
          <a:xfrm>
            <a:off x="4385945" y="2218055"/>
            <a:ext cx="7553325" cy="2421255"/>
          </a:xfrm>
          <a:prstGeom prst="rect">
            <a:avLst/>
          </a:prstGeom>
        </p:spPr>
      </p:pic>
      <p:sp>
        <p:nvSpPr>
          <p:cNvPr id="2" name="文本框 1"/>
          <p:cNvSpPr txBox="1"/>
          <p:nvPr/>
        </p:nvSpPr>
        <p:spPr>
          <a:xfrm>
            <a:off x="723900" y="2441575"/>
            <a:ext cx="3530600" cy="368300"/>
          </a:xfrm>
          <a:prstGeom prst="rect">
            <a:avLst/>
          </a:prstGeom>
          <a:noFill/>
        </p:spPr>
        <p:txBody>
          <a:bodyPr wrap="square" rtlCol="0">
            <a:spAutoFit/>
          </a:bodyPr>
          <a:lstStyle/>
          <a:p>
            <a:r>
              <a:rPr lang="zh-CN" altLang="en-US"/>
              <a:t>输入图像是：</a:t>
            </a:r>
            <a:r>
              <a:rPr lang="en-US" altLang="zh-CN"/>
              <a:t>32*32*1</a:t>
            </a:r>
          </a:p>
        </p:txBody>
      </p:sp>
      <p:sp>
        <p:nvSpPr>
          <p:cNvPr id="7" name="文本框 6"/>
          <p:cNvSpPr txBox="1"/>
          <p:nvPr/>
        </p:nvSpPr>
        <p:spPr>
          <a:xfrm>
            <a:off x="723900" y="3903345"/>
            <a:ext cx="3604895" cy="922020"/>
          </a:xfrm>
          <a:prstGeom prst="rect">
            <a:avLst/>
          </a:prstGeom>
          <a:noFill/>
        </p:spPr>
        <p:txBody>
          <a:bodyPr wrap="square" rtlCol="0">
            <a:spAutoFit/>
          </a:bodyPr>
          <a:lstStyle/>
          <a:p>
            <a:r>
              <a:rPr lang="zh-CN" altLang="en-US"/>
              <a:t>卷积层</a:t>
            </a:r>
            <a:r>
              <a:rPr lang="en-US" altLang="zh-CN"/>
              <a:t>1</a:t>
            </a:r>
            <a:r>
              <a:rPr lang="zh-CN" altLang="en-US"/>
              <a:t>（</a:t>
            </a:r>
            <a:r>
              <a:rPr lang="en-US" altLang="zh-CN"/>
              <a:t>Conv1</a:t>
            </a:r>
            <a:r>
              <a:rPr lang="zh-CN" altLang="en-US"/>
              <a:t>）：卷积核大小为</a:t>
            </a:r>
            <a:r>
              <a:rPr lang="en-US" altLang="zh-CN"/>
              <a:t>5*5</a:t>
            </a:r>
            <a:r>
              <a:rPr lang="zh-CN" altLang="en-US"/>
              <a:t>，步长为</a:t>
            </a:r>
            <a:r>
              <a:rPr lang="en-US" altLang="zh-CN"/>
              <a:t>1</a:t>
            </a:r>
            <a:r>
              <a:rPr lang="zh-CN" altLang="en-US"/>
              <a:t>，</a:t>
            </a:r>
            <a:r>
              <a:rPr lang="en-US" altLang="zh-CN"/>
              <a:t>padding</a:t>
            </a:r>
            <a:r>
              <a:rPr lang="zh-CN" altLang="en-US"/>
              <a:t>为</a:t>
            </a:r>
            <a:r>
              <a:rPr lang="en-US" altLang="zh-CN"/>
              <a:t>0</a:t>
            </a:r>
            <a:r>
              <a:rPr lang="zh-CN" altLang="en-US"/>
              <a:t>，卷积核的个数是</a:t>
            </a:r>
            <a:r>
              <a:rPr lang="en-US" altLang="zh-CN"/>
              <a:t>6</a:t>
            </a:r>
          </a:p>
        </p:txBody>
      </p:sp>
      <p:cxnSp>
        <p:nvCxnSpPr>
          <p:cNvPr id="8" name="直接箭头连接符 7"/>
          <p:cNvCxnSpPr/>
          <p:nvPr/>
        </p:nvCxnSpPr>
        <p:spPr>
          <a:xfrm flipH="1">
            <a:off x="1887855" y="2825750"/>
            <a:ext cx="20955" cy="11093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23900" y="5652135"/>
            <a:ext cx="3381375" cy="368300"/>
          </a:xfrm>
          <a:prstGeom prst="rect">
            <a:avLst/>
          </a:prstGeom>
          <a:noFill/>
        </p:spPr>
        <p:txBody>
          <a:bodyPr wrap="square" rtlCol="0">
            <a:spAutoFit/>
          </a:bodyPr>
          <a:lstStyle/>
          <a:p>
            <a:r>
              <a:rPr lang="zh-CN" altLang="en-US"/>
              <a:t>输出的特征图大小：</a:t>
            </a:r>
            <a:r>
              <a:rPr lang="en-US" altLang="zh-CN"/>
              <a:t>28*28*6</a:t>
            </a:r>
          </a:p>
        </p:txBody>
      </p:sp>
      <p:cxnSp>
        <p:nvCxnSpPr>
          <p:cNvPr id="10" name="直接箭头连接符 9"/>
          <p:cNvCxnSpPr/>
          <p:nvPr/>
        </p:nvCxnSpPr>
        <p:spPr>
          <a:xfrm>
            <a:off x="1802130" y="4831080"/>
            <a:ext cx="0" cy="8743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834515" y="5012055"/>
            <a:ext cx="4787265" cy="368300"/>
          </a:xfrm>
          <a:prstGeom prst="rect">
            <a:avLst/>
          </a:prstGeom>
          <a:noFill/>
        </p:spPr>
        <p:txBody>
          <a:bodyPr wrap="square" rtlCol="0">
            <a:spAutoFit/>
          </a:bodyPr>
          <a:lstStyle/>
          <a:p>
            <a:r>
              <a:rPr lang="zh-CN" altLang="en-US"/>
              <a:t>（</a:t>
            </a:r>
            <a:r>
              <a:rPr lang="en-US" altLang="zh-CN"/>
              <a:t>W-F+2P</a:t>
            </a:r>
            <a:r>
              <a:rPr lang="zh-CN" altLang="en-US"/>
              <a:t>）</a:t>
            </a:r>
            <a:r>
              <a:rPr lang="en-US" altLang="zh-CN"/>
              <a:t>/S+1=</a:t>
            </a:r>
            <a:r>
              <a:rPr lang="zh-CN" altLang="en-US"/>
              <a:t>（</a:t>
            </a:r>
            <a:r>
              <a:rPr lang="en-US" altLang="zh-CN"/>
              <a:t>32-5+2*0</a:t>
            </a:r>
            <a:r>
              <a:rPr lang="zh-CN" altLang="en-US"/>
              <a:t>）</a:t>
            </a:r>
            <a:r>
              <a:rPr lang="en-US" altLang="zh-CN"/>
              <a:t>/1+1=28</a:t>
            </a:r>
          </a:p>
        </p:txBody>
      </p:sp>
    </p:spTree>
    <p:extLst>
      <p:ext uri="{BB962C8B-B14F-4D97-AF65-F5344CB8AC3E}">
        <p14:creationId xmlns:p14="http://schemas.microsoft.com/office/powerpoint/2010/main" val="671440909"/>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9pPr>
          </a:lstStyle>
          <a:p>
            <a:r>
              <a:rPr 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经典的卷积神经网络</a:t>
            </a:r>
            <a:endParaRPr 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圆角矩形 14"/>
          <p:cNvSpPr/>
          <p:nvPr/>
        </p:nvSpPr>
        <p:spPr>
          <a:xfrm>
            <a:off x="72408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1</a:t>
            </a: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LeNet</a:t>
            </a:r>
          </a:p>
        </p:txBody>
      </p:sp>
      <p:pic>
        <p:nvPicPr>
          <p:cNvPr id="5" name="图片 4" descr="LeNet"/>
          <p:cNvPicPr>
            <a:picLocks noChangeAspect="1"/>
          </p:cNvPicPr>
          <p:nvPr>
            <p:custDataLst>
              <p:tags r:id="rId1"/>
            </p:custDataLst>
          </p:nvPr>
        </p:nvPicPr>
        <p:blipFill>
          <a:blip r:embed="rId4"/>
          <a:stretch>
            <a:fillRect/>
          </a:stretch>
        </p:blipFill>
        <p:spPr>
          <a:xfrm>
            <a:off x="4385945" y="2218055"/>
            <a:ext cx="7553325" cy="2421255"/>
          </a:xfrm>
          <a:prstGeom prst="rect">
            <a:avLst/>
          </a:prstGeom>
        </p:spPr>
      </p:pic>
      <p:sp>
        <p:nvSpPr>
          <p:cNvPr id="2" name="文本框 1"/>
          <p:cNvSpPr txBox="1"/>
          <p:nvPr/>
        </p:nvSpPr>
        <p:spPr>
          <a:xfrm>
            <a:off x="723900" y="2441575"/>
            <a:ext cx="3530600" cy="368300"/>
          </a:xfrm>
          <a:prstGeom prst="rect">
            <a:avLst/>
          </a:prstGeom>
          <a:noFill/>
        </p:spPr>
        <p:txBody>
          <a:bodyPr wrap="square" rtlCol="0">
            <a:spAutoFit/>
          </a:bodyPr>
          <a:lstStyle/>
          <a:p>
            <a:r>
              <a:rPr lang="zh-CN" altLang="en-US"/>
              <a:t>输入特征是：</a:t>
            </a:r>
            <a:r>
              <a:rPr lang="en-US" altLang="zh-CN"/>
              <a:t>28*28*6</a:t>
            </a:r>
          </a:p>
        </p:txBody>
      </p:sp>
      <p:sp>
        <p:nvSpPr>
          <p:cNvPr id="7" name="文本框 6"/>
          <p:cNvSpPr txBox="1"/>
          <p:nvPr/>
        </p:nvSpPr>
        <p:spPr>
          <a:xfrm>
            <a:off x="723900" y="3903345"/>
            <a:ext cx="3604895" cy="922020"/>
          </a:xfrm>
          <a:prstGeom prst="rect">
            <a:avLst/>
          </a:prstGeom>
          <a:noFill/>
        </p:spPr>
        <p:txBody>
          <a:bodyPr wrap="square" rtlCol="0">
            <a:spAutoFit/>
          </a:bodyPr>
          <a:lstStyle/>
          <a:p>
            <a:r>
              <a:rPr lang="zh-CN" altLang="en-US"/>
              <a:t>最大池化层</a:t>
            </a:r>
            <a:r>
              <a:rPr lang="en-US" altLang="zh-CN"/>
              <a:t>1</a:t>
            </a:r>
            <a:r>
              <a:rPr lang="zh-CN" altLang="en-US"/>
              <a:t>（</a:t>
            </a:r>
            <a:r>
              <a:rPr lang="en-US" altLang="zh-CN"/>
              <a:t>Max-Pooling1</a:t>
            </a:r>
            <a:r>
              <a:rPr lang="zh-CN" altLang="en-US"/>
              <a:t>）：卷积核大小为</a:t>
            </a:r>
            <a:r>
              <a:rPr lang="en-US" altLang="zh-CN"/>
              <a:t>2*2</a:t>
            </a:r>
            <a:r>
              <a:rPr lang="zh-CN" altLang="en-US"/>
              <a:t>，步长为</a:t>
            </a:r>
            <a:r>
              <a:rPr lang="en-US" altLang="zh-CN"/>
              <a:t>2</a:t>
            </a:r>
            <a:r>
              <a:rPr lang="zh-CN" altLang="en-US"/>
              <a:t>，</a:t>
            </a:r>
            <a:r>
              <a:rPr lang="en-US" altLang="zh-CN"/>
              <a:t>padding</a:t>
            </a:r>
            <a:r>
              <a:rPr lang="zh-CN" altLang="en-US"/>
              <a:t>为</a:t>
            </a:r>
            <a:r>
              <a:rPr lang="en-US" altLang="zh-CN"/>
              <a:t>0</a:t>
            </a:r>
          </a:p>
        </p:txBody>
      </p:sp>
      <p:cxnSp>
        <p:nvCxnSpPr>
          <p:cNvPr id="8" name="直接箭头连接符 7"/>
          <p:cNvCxnSpPr/>
          <p:nvPr/>
        </p:nvCxnSpPr>
        <p:spPr>
          <a:xfrm flipH="1">
            <a:off x="1887855" y="2825750"/>
            <a:ext cx="20955" cy="11093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23900" y="5652135"/>
            <a:ext cx="3381375" cy="368300"/>
          </a:xfrm>
          <a:prstGeom prst="rect">
            <a:avLst/>
          </a:prstGeom>
          <a:noFill/>
        </p:spPr>
        <p:txBody>
          <a:bodyPr wrap="square" rtlCol="0">
            <a:spAutoFit/>
          </a:bodyPr>
          <a:lstStyle/>
          <a:p>
            <a:r>
              <a:rPr lang="zh-CN" altLang="en-US"/>
              <a:t>输出的特征图大小：</a:t>
            </a:r>
            <a:r>
              <a:rPr lang="en-US" altLang="zh-CN"/>
              <a:t>14*14*6</a:t>
            </a:r>
          </a:p>
        </p:txBody>
      </p:sp>
      <p:cxnSp>
        <p:nvCxnSpPr>
          <p:cNvPr id="10" name="直接箭头连接符 9"/>
          <p:cNvCxnSpPr/>
          <p:nvPr/>
        </p:nvCxnSpPr>
        <p:spPr>
          <a:xfrm>
            <a:off x="1802130" y="4831080"/>
            <a:ext cx="0" cy="8743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834515" y="5012055"/>
            <a:ext cx="4787265" cy="368300"/>
          </a:xfrm>
          <a:prstGeom prst="rect">
            <a:avLst/>
          </a:prstGeom>
          <a:noFill/>
        </p:spPr>
        <p:txBody>
          <a:bodyPr wrap="square" rtlCol="0">
            <a:spAutoFit/>
          </a:bodyPr>
          <a:lstStyle/>
          <a:p>
            <a:r>
              <a:rPr lang="zh-CN" altLang="en-US"/>
              <a:t>（</a:t>
            </a:r>
            <a:r>
              <a:rPr lang="en-US" altLang="zh-CN"/>
              <a:t>W-F+2P</a:t>
            </a:r>
            <a:r>
              <a:rPr lang="zh-CN" altLang="en-US"/>
              <a:t>）</a:t>
            </a:r>
            <a:r>
              <a:rPr lang="en-US" altLang="zh-CN"/>
              <a:t>/S+1=</a:t>
            </a:r>
            <a:r>
              <a:rPr lang="zh-CN" altLang="en-US"/>
              <a:t>（</a:t>
            </a:r>
            <a:r>
              <a:rPr lang="en-US" altLang="zh-CN"/>
              <a:t>28-2+2*0</a:t>
            </a:r>
            <a:r>
              <a:rPr lang="zh-CN" altLang="en-US"/>
              <a:t>）</a:t>
            </a:r>
            <a:r>
              <a:rPr lang="en-US" altLang="zh-CN"/>
              <a:t>/2+1=14</a:t>
            </a:r>
          </a:p>
        </p:txBody>
      </p:sp>
    </p:spTree>
    <p:extLst>
      <p:ext uri="{BB962C8B-B14F-4D97-AF65-F5344CB8AC3E}">
        <p14:creationId xmlns:p14="http://schemas.microsoft.com/office/powerpoint/2010/main" val="3096481436"/>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9pPr>
          </a:lstStyle>
          <a:p>
            <a:r>
              <a:rPr 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经典的卷积神经网络</a:t>
            </a:r>
            <a:endParaRPr 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圆角矩形 14"/>
          <p:cNvSpPr/>
          <p:nvPr/>
        </p:nvSpPr>
        <p:spPr>
          <a:xfrm>
            <a:off x="72408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1</a:t>
            </a: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LeNet</a:t>
            </a:r>
          </a:p>
        </p:txBody>
      </p:sp>
      <p:pic>
        <p:nvPicPr>
          <p:cNvPr id="5" name="图片 4" descr="LeNet"/>
          <p:cNvPicPr>
            <a:picLocks noChangeAspect="1"/>
          </p:cNvPicPr>
          <p:nvPr>
            <p:custDataLst>
              <p:tags r:id="rId1"/>
            </p:custDataLst>
          </p:nvPr>
        </p:nvPicPr>
        <p:blipFill>
          <a:blip r:embed="rId4"/>
          <a:stretch>
            <a:fillRect/>
          </a:stretch>
        </p:blipFill>
        <p:spPr>
          <a:xfrm>
            <a:off x="4385945" y="2218055"/>
            <a:ext cx="7553325" cy="2421255"/>
          </a:xfrm>
          <a:prstGeom prst="rect">
            <a:avLst/>
          </a:prstGeom>
        </p:spPr>
      </p:pic>
      <p:sp>
        <p:nvSpPr>
          <p:cNvPr id="2" name="文本框 1"/>
          <p:cNvSpPr txBox="1"/>
          <p:nvPr/>
        </p:nvSpPr>
        <p:spPr>
          <a:xfrm>
            <a:off x="723900" y="2441575"/>
            <a:ext cx="3530600" cy="368300"/>
          </a:xfrm>
          <a:prstGeom prst="rect">
            <a:avLst/>
          </a:prstGeom>
          <a:noFill/>
        </p:spPr>
        <p:txBody>
          <a:bodyPr wrap="square" rtlCol="0">
            <a:spAutoFit/>
          </a:bodyPr>
          <a:lstStyle/>
          <a:p>
            <a:r>
              <a:rPr lang="zh-CN" altLang="en-US"/>
              <a:t>输入特征是：</a:t>
            </a:r>
            <a:r>
              <a:rPr lang="en-US" altLang="zh-CN"/>
              <a:t>14*14*6</a:t>
            </a:r>
          </a:p>
        </p:txBody>
      </p:sp>
      <p:sp>
        <p:nvSpPr>
          <p:cNvPr id="7" name="文本框 6"/>
          <p:cNvSpPr txBox="1"/>
          <p:nvPr/>
        </p:nvSpPr>
        <p:spPr>
          <a:xfrm>
            <a:off x="723900" y="3909060"/>
            <a:ext cx="3604895" cy="922020"/>
          </a:xfrm>
          <a:prstGeom prst="rect">
            <a:avLst/>
          </a:prstGeom>
          <a:noFill/>
        </p:spPr>
        <p:txBody>
          <a:bodyPr wrap="square" rtlCol="0">
            <a:spAutoFit/>
          </a:bodyPr>
          <a:lstStyle/>
          <a:p>
            <a:r>
              <a:rPr lang="zh-CN" altLang="en-US"/>
              <a:t>卷积层</a:t>
            </a:r>
            <a:r>
              <a:rPr lang="en-US" altLang="zh-CN"/>
              <a:t>2</a:t>
            </a:r>
            <a:r>
              <a:rPr lang="zh-CN" altLang="en-US"/>
              <a:t>（</a:t>
            </a:r>
            <a:r>
              <a:rPr lang="en-US" altLang="zh-CN"/>
              <a:t>ConV2</a:t>
            </a:r>
            <a:r>
              <a:rPr lang="zh-CN" altLang="en-US"/>
              <a:t>）：卷积核大小为</a:t>
            </a:r>
            <a:r>
              <a:rPr lang="en-US" altLang="zh-CN"/>
              <a:t>5*5</a:t>
            </a:r>
            <a:r>
              <a:rPr lang="zh-CN" altLang="en-US"/>
              <a:t>，步长为</a:t>
            </a:r>
            <a:r>
              <a:rPr lang="en-US" altLang="zh-CN"/>
              <a:t>1</a:t>
            </a:r>
            <a:r>
              <a:rPr lang="zh-CN" altLang="en-US"/>
              <a:t>，</a:t>
            </a:r>
            <a:r>
              <a:rPr lang="en-US" altLang="zh-CN"/>
              <a:t>padding</a:t>
            </a:r>
            <a:r>
              <a:rPr lang="zh-CN" altLang="en-US"/>
              <a:t>为</a:t>
            </a:r>
            <a:r>
              <a:rPr lang="en-US" altLang="zh-CN"/>
              <a:t>0</a:t>
            </a:r>
            <a:r>
              <a:rPr lang="zh-CN" altLang="en-US"/>
              <a:t>，卷积核个数为</a:t>
            </a:r>
            <a:r>
              <a:rPr lang="en-US" altLang="zh-CN"/>
              <a:t>16</a:t>
            </a:r>
          </a:p>
        </p:txBody>
      </p:sp>
      <p:cxnSp>
        <p:nvCxnSpPr>
          <p:cNvPr id="8" name="直接箭头连接符 7"/>
          <p:cNvCxnSpPr/>
          <p:nvPr/>
        </p:nvCxnSpPr>
        <p:spPr>
          <a:xfrm flipH="1">
            <a:off x="1887855" y="2825750"/>
            <a:ext cx="20955" cy="11093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23900" y="5652135"/>
            <a:ext cx="3381375" cy="368300"/>
          </a:xfrm>
          <a:prstGeom prst="rect">
            <a:avLst/>
          </a:prstGeom>
          <a:noFill/>
        </p:spPr>
        <p:txBody>
          <a:bodyPr wrap="square" rtlCol="0">
            <a:spAutoFit/>
          </a:bodyPr>
          <a:lstStyle/>
          <a:p>
            <a:r>
              <a:rPr lang="zh-CN" altLang="en-US"/>
              <a:t>输出的特征图大小：</a:t>
            </a:r>
            <a:r>
              <a:rPr lang="en-US" altLang="zh-CN"/>
              <a:t>10*10*16</a:t>
            </a:r>
          </a:p>
        </p:txBody>
      </p:sp>
      <p:cxnSp>
        <p:nvCxnSpPr>
          <p:cNvPr id="10" name="直接箭头连接符 9"/>
          <p:cNvCxnSpPr/>
          <p:nvPr/>
        </p:nvCxnSpPr>
        <p:spPr>
          <a:xfrm>
            <a:off x="1802130" y="4831080"/>
            <a:ext cx="0" cy="8743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834515" y="5012055"/>
            <a:ext cx="4787265" cy="368300"/>
          </a:xfrm>
          <a:prstGeom prst="rect">
            <a:avLst/>
          </a:prstGeom>
          <a:noFill/>
        </p:spPr>
        <p:txBody>
          <a:bodyPr wrap="square" rtlCol="0">
            <a:spAutoFit/>
          </a:bodyPr>
          <a:lstStyle/>
          <a:p>
            <a:r>
              <a:rPr lang="zh-CN" altLang="en-US"/>
              <a:t>（</a:t>
            </a:r>
            <a:r>
              <a:rPr lang="en-US" altLang="zh-CN"/>
              <a:t>W-F+2P</a:t>
            </a:r>
            <a:r>
              <a:rPr lang="zh-CN" altLang="en-US"/>
              <a:t>）</a:t>
            </a:r>
            <a:r>
              <a:rPr lang="en-US" altLang="zh-CN"/>
              <a:t>/S+1=</a:t>
            </a:r>
            <a:r>
              <a:rPr lang="zh-CN" altLang="en-US"/>
              <a:t>（</a:t>
            </a:r>
            <a:r>
              <a:rPr lang="en-US" altLang="zh-CN"/>
              <a:t>14-5+2*0</a:t>
            </a:r>
            <a:r>
              <a:rPr lang="zh-CN" altLang="en-US"/>
              <a:t>）</a:t>
            </a:r>
            <a:r>
              <a:rPr lang="en-US" altLang="zh-CN"/>
              <a:t>/1+1=10</a:t>
            </a:r>
          </a:p>
        </p:txBody>
      </p:sp>
    </p:spTree>
    <p:extLst>
      <p:ext uri="{BB962C8B-B14F-4D97-AF65-F5344CB8AC3E}">
        <p14:creationId xmlns:p14="http://schemas.microsoft.com/office/powerpoint/2010/main" val="267886798"/>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9pPr>
          </a:lstStyle>
          <a:p>
            <a:r>
              <a:rPr 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经典的卷积神经网络</a:t>
            </a:r>
            <a:endParaRPr 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圆角矩形 14"/>
          <p:cNvSpPr/>
          <p:nvPr/>
        </p:nvSpPr>
        <p:spPr>
          <a:xfrm>
            <a:off x="72408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1</a:t>
            </a: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LeNet</a:t>
            </a:r>
          </a:p>
        </p:txBody>
      </p:sp>
      <p:pic>
        <p:nvPicPr>
          <p:cNvPr id="5" name="图片 4" descr="LeNet"/>
          <p:cNvPicPr>
            <a:picLocks noChangeAspect="1"/>
          </p:cNvPicPr>
          <p:nvPr>
            <p:custDataLst>
              <p:tags r:id="rId1"/>
            </p:custDataLst>
          </p:nvPr>
        </p:nvPicPr>
        <p:blipFill>
          <a:blip r:embed="rId4"/>
          <a:stretch>
            <a:fillRect/>
          </a:stretch>
        </p:blipFill>
        <p:spPr>
          <a:xfrm>
            <a:off x="4385945" y="2218055"/>
            <a:ext cx="7553325" cy="2421255"/>
          </a:xfrm>
          <a:prstGeom prst="rect">
            <a:avLst/>
          </a:prstGeom>
        </p:spPr>
      </p:pic>
      <p:sp>
        <p:nvSpPr>
          <p:cNvPr id="2" name="文本框 1"/>
          <p:cNvSpPr txBox="1"/>
          <p:nvPr/>
        </p:nvSpPr>
        <p:spPr>
          <a:xfrm>
            <a:off x="723900" y="2441575"/>
            <a:ext cx="3530600" cy="368300"/>
          </a:xfrm>
          <a:prstGeom prst="rect">
            <a:avLst/>
          </a:prstGeom>
          <a:noFill/>
        </p:spPr>
        <p:txBody>
          <a:bodyPr wrap="square" rtlCol="0">
            <a:spAutoFit/>
          </a:bodyPr>
          <a:lstStyle/>
          <a:p>
            <a:r>
              <a:rPr lang="zh-CN" altLang="en-US"/>
              <a:t>输入特征是：</a:t>
            </a:r>
            <a:r>
              <a:rPr lang="en-US" altLang="zh-CN"/>
              <a:t>10*10*16</a:t>
            </a:r>
          </a:p>
        </p:txBody>
      </p:sp>
      <p:sp>
        <p:nvSpPr>
          <p:cNvPr id="7" name="文本框 6"/>
          <p:cNvSpPr txBox="1"/>
          <p:nvPr/>
        </p:nvSpPr>
        <p:spPr>
          <a:xfrm>
            <a:off x="723900" y="3909060"/>
            <a:ext cx="3604895" cy="922020"/>
          </a:xfrm>
          <a:prstGeom prst="rect">
            <a:avLst/>
          </a:prstGeom>
          <a:noFill/>
        </p:spPr>
        <p:txBody>
          <a:bodyPr wrap="square" rtlCol="0">
            <a:spAutoFit/>
          </a:bodyPr>
          <a:lstStyle/>
          <a:p>
            <a:r>
              <a:rPr lang="zh-CN" altLang="en-US"/>
              <a:t>最大池化层</a:t>
            </a:r>
            <a:r>
              <a:rPr lang="en-US" altLang="zh-CN"/>
              <a:t>2</a:t>
            </a:r>
            <a:r>
              <a:rPr lang="zh-CN" altLang="en-US"/>
              <a:t>（</a:t>
            </a:r>
            <a:r>
              <a:rPr lang="en-US" altLang="zh-CN"/>
              <a:t>Max-Pooling2</a:t>
            </a:r>
            <a:r>
              <a:rPr lang="zh-CN" altLang="en-US"/>
              <a:t>）：卷积核大小为</a:t>
            </a:r>
            <a:r>
              <a:rPr lang="en-US" altLang="zh-CN"/>
              <a:t>2*2</a:t>
            </a:r>
            <a:r>
              <a:rPr lang="zh-CN" altLang="en-US"/>
              <a:t>，步长为</a:t>
            </a:r>
            <a:r>
              <a:rPr lang="en-US" altLang="zh-CN"/>
              <a:t>2</a:t>
            </a:r>
            <a:r>
              <a:rPr lang="zh-CN" altLang="en-US"/>
              <a:t>，</a:t>
            </a:r>
            <a:r>
              <a:rPr lang="en-US" altLang="zh-CN"/>
              <a:t>padding</a:t>
            </a:r>
            <a:r>
              <a:rPr lang="zh-CN" altLang="en-US"/>
              <a:t>为</a:t>
            </a:r>
            <a:r>
              <a:rPr lang="en-US" altLang="zh-CN"/>
              <a:t>0</a:t>
            </a:r>
          </a:p>
        </p:txBody>
      </p:sp>
      <p:cxnSp>
        <p:nvCxnSpPr>
          <p:cNvPr id="8" name="直接箭头连接符 7"/>
          <p:cNvCxnSpPr/>
          <p:nvPr/>
        </p:nvCxnSpPr>
        <p:spPr>
          <a:xfrm flipH="1">
            <a:off x="1887855" y="2825750"/>
            <a:ext cx="20955" cy="11093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23900" y="5652135"/>
            <a:ext cx="3381375" cy="368300"/>
          </a:xfrm>
          <a:prstGeom prst="rect">
            <a:avLst/>
          </a:prstGeom>
          <a:noFill/>
        </p:spPr>
        <p:txBody>
          <a:bodyPr wrap="square" rtlCol="0">
            <a:spAutoFit/>
          </a:bodyPr>
          <a:lstStyle/>
          <a:p>
            <a:r>
              <a:rPr lang="zh-CN" altLang="en-US"/>
              <a:t>输出的特征图大小：</a:t>
            </a:r>
            <a:r>
              <a:rPr lang="en-US" altLang="zh-CN"/>
              <a:t>5*5*16</a:t>
            </a:r>
          </a:p>
        </p:txBody>
      </p:sp>
      <p:cxnSp>
        <p:nvCxnSpPr>
          <p:cNvPr id="10" name="直接箭头连接符 9"/>
          <p:cNvCxnSpPr/>
          <p:nvPr/>
        </p:nvCxnSpPr>
        <p:spPr>
          <a:xfrm>
            <a:off x="1802130" y="4831080"/>
            <a:ext cx="0" cy="8743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834515" y="5012055"/>
            <a:ext cx="4787265" cy="368300"/>
          </a:xfrm>
          <a:prstGeom prst="rect">
            <a:avLst/>
          </a:prstGeom>
          <a:noFill/>
        </p:spPr>
        <p:txBody>
          <a:bodyPr wrap="square" rtlCol="0">
            <a:spAutoFit/>
          </a:bodyPr>
          <a:lstStyle/>
          <a:p>
            <a:r>
              <a:rPr lang="zh-CN" altLang="en-US"/>
              <a:t>（</a:t>
            </a:r>
            <a:r>
              <a:rPr lang="en-US" altLang="zh-CN"/>
              <a:t>W-F+2P</a:t>
            </a:r>
            <a:r>
              <a:rPr lang="zh-CN" altLang="en-US"/>
              <a:t>）</a:t>
            </a:r>
            <a:r>
              <a:rPr lang="en-US" altLang="zh-CN"/>
              <a:t>/S+1=</a:t>
            </a:r>
            <a:r>
              <a:rPr lang="zh-CN" altLang="en-US"/>
              <a:t>（</a:t>
            </a:r>
            <a:r>
              <a:rPr lang="en-US" altLang="zh-CN"/>
              <a:t>10-2+2*0</a:t>
            </a:r>
            <a:r>
              <a:rPr lang="zh-CN" altLang="en-US"/>
              <a:t>）</a:t>
            </a:r>
            <a:r>
              <a:rPr lang="en-US" altLang="zh-CN"/>
              <a:t>/2+1=5</a:t>
            </a:r>
          </a:p>
        </p:txBody>
      </p:sp>
    </p:spTree>
    <p:extLst>
      <p:ext uri="{BB962C8B-B14F-4D97-AF65-F5344CB8AC3E}">
        <p14:creationId xmlns:p14="http://schemas.microsoft.com/office/powerpoint/2010/main" val="332303817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650331" y="101600"/>
            <a:ext cx="11073674" cy="878613"/>
          </a:xfrm>
        </p:spPr>
        <p:txBody>
          <a:bodyPr>
            <a:normAutofit/>
          </a:bodyPr>
          <a:lstStyle/>
          <a:p>
            <a:pPr algn="l"/>
            <a:r>
              <a:rPr lang="zh-CN" sz="3600" b="1" dirty="0">
                <a:latin typeface="微软雅黑" panose="020B0503020204020204" pitchFamily="34" charset="-122"/>
                <a:ea typeface="微软雅黑" panose="020B0503020204020204" pitchFamily="34" charset="-122"/>
              </a:rPr>
              <a:t>卷积神经网络</a:t>
            </a:r>
          </a:p>
        </p:txBody>
      </p:sp>
      <p:sp>
        <p:nvSpPr>
          <p:cNvPr id="3" name="文本框 2"/>
          <p:cNvSpPr txBox="1"/>
          <p:nvPr/>
        </p:nvSpPr>
        <p:spPr>
          <a:xfrm>
            <a:off x="1094105" y="4393565"/>
            <a:ext cx="10186035" cy="2030095"/>
          </a:xfrm>
          <a:prstGeom prst="rect">
            <a:avLst/>
          </a:prstGeom>
          <a:noFill/>
          <a:ln>
            <a:no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t>1980年前后，日本科学家福岛邦彦（Kunihiko Fukushima）在Hubel和Wiesel工作的基础上，模拟生物视觉系统并提出了一种层级化的多层人工神经网络，即“神经认知”（neurocognitron），以处理手写字符识别和其他模式识别任务。神经认知模型在后来也被认为是现今卷积神经网络的前身。在福岛邦彦的神经认知模型中，两种最重要的组成单元是“S型细胞”（S-cells）和“C型细胞”（C-cells），两类细胞交替堆叠在一起构成了神经认知网络。其中，S型细胞用于抽取局部特征（local features），C型细胞则用于抽象和容错，如图所示，不难发现这与现今卷积神经网络中的卷积层（convolution layer）和</a:t>
            </a:r>
            <a:r>
              <a:rPr kumimoji="0" lang="zh-CN" altLang="en-US" sz="18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t>池化</a:t>
            </a:r>
            <a:r>
              <a:rPr kumimoji="0" lang="en-US" altLang="zh-CN" sz="18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t>层（pooling layer）可一一对应。</a:t>
            </a:r>
          </a:p>
        </p:txBody>
      </p:sp>
      <p:pic>
        <p:nvPicPr>
          <p:cNvPr id="7" name="图片 6"/>
          <p:cNvPicPr>
            <a:picLocks noChangeAspect="1"/>
          </p:cNvPicPr>
          <p:nvPr/>
        </p:nvPicPr>
        <p:blipFill>
          <a:blip r:embed="rId3"/>
          <a:stretch>
            <a:fillRect/>
          </a:stretch>
        </p:blipFill>
        <p:spPr>
          <a:xfrm>
            <a:off x="3546475" y="1208405"/>
            <a:ext cx="5281295" cy="318516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9pPr>
          </a:lstStyle>
          <a:p>
            <a:r>
              <a:rPr 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经典的卷积神经网络</a:t>
            </a:r>
            <a:endParaRPr 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圆角矩形 14"/>
          <p:cNvSpPr/>
          <p:nvPr/>
        </p:nvSpPr>
        <p:spPr>
          <a:xfrm>
            <a:off x="72408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1</a:t>
            </a: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LeNet</a:t>
            </a:r>
          </a:p>
        </p:txBody>
      </p:sp>
      <p:pic>
        <p:nvPicPr>
          <p:cNvPr id="3" name="图片 2" descr="LeNet"/>
          <p:cNvPicPr>
            <a:picLocks noChangeAspect="1"/>
          </p:cNvPicPr>
          <p:nvPr>
            <p:custDataLst>
              <p:tags r:id="rId1"/>
            </p:custDataLst>
          </p:nvPr>
        </p:nvPicPr>
        <p:blipFill>
          <a:blip r:embed="rId4"/>
          <a:stretch>
            <a:fillRect/>
          </a:stretch>
        </p:blipFill>
        <p:spPr>
          <a:xfrm>
            <a:off x="2096770" y="2146935"/>
            <a:ext cx="7998460" cy="2564130"/>
          </a:xfrm>
          <a:prstGeom prst="rect">
            <a:avLst/>
          </a:prstGeom>
        </p:spPr>
      </p:pic>
      <p:sp>
        <p:nvSpPr>
          <p:cNvPr id="4" name="文本框 3"/>
          <p:cNvSpPr txBox="1"/>
          <p:nvPr/>
        </p:nvSpPr>
        <p:spPr>
          <a:xfrm>
            <a:off x="1887855" y="5393690"/>
            <a:ext cx="8415655" cy="645160"/>
          </a:xfrm>
          <a:prstGeom prst="rect">
            <a:avLst/>
          </a:prstGeom>
          <a:noFill/>
        </p:spPr>
        <p:txBody>
          <a:bodyPr wrap="square" rtlCol="0">
            <a:spAutoFit/>
          </a:bodyPr>
          <a:lstStyle/>
          <a:p>
            <a:r>
              <a:rPr lang="zh-CN" altLang="en-US"/>
              <a:t>最后再经过</a:t>
            </a:r>
            <a:r>
              <a:rPr lang="en-US" altLang="zh-CN"/>
              <a:t>3</a:t>
            </a:r>
            <a:r>
              <a:rPr lang="zh-CN" altLang="en-US"/>
              <a:t>层全连接层，利用</a:t>
            </a:r>
            <a:r>
              <a:rPr lang="en-US" altLang="zh-CN"/>
              <a:t>Softmax</a:t>
            </a:r>
            <a:r>
              <a:rPr lang="zh-CN" altLang="en-US"/>
              <a:t>得到</a:t>
            </a:r>
            <a:r>
              <a:rPr lang="en-US" altLang="zh-CN"/>
              <a:t>10</a:t>
            </a:r>
            <a:r>
              <a:rPr lang="zh-CN" altLang="en-US"/>
              <a:t>个类别的概率，这样就可以知道输入图像是属于</a:t>
            </a:r>
            <a:r>
              <a:rPr lang="en-US" altLang="zh-CN"/>
              <a:t>10</a:t>
            </a:r>
            <a:r>
              <a:rPr lang="zh-CN" altLang="en-US"/>
              <a:t>个类别的哪一个</a:t>
            </a:r>
          </a:p>
        </p:txBody>
      </p:sp>
    </p:spTree>
    <p:extLst>
      <p:ext uri="{BB962C8B-B14F-4D97-AF65-F5344CB8AC3E}">
        <p14:creationId xmlns:p14="http://schemas.microsoft.com/office/powerpoint/2010/main" val="2232727102"/>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48685" name="标题 1"/>
          <p:cNvSpPr>
            <a:spLocks noGrp="1"/>
          </p:cNvSpPr>
          <p:nvPr>
            <p:ph type="title"/>
          </p:nvPr>
        </p:nvSpPr>
        <p:spPr/>
        <p:txBody>
          <a:bodyPr/>
          <a:lstStyle/>
          <a:p>
            <a:r>
              <a:rPr lang="en-US" altLang="zh-CN" dirty="0"/>
              <a:t>Large Scale Visual Recognition Challenge</a:t>
            </a:r>
            <a:endParaRPr lang="zh-CN" altLang="en-US" dirty="0"/>
          </a:p>
        </p:txBody>
      </p:sp>
      <p:pic>
        <p:nvPicPr>
          <p:cNvPr id="2097184" name="内容占位符 3"/>
          <p:cNvPicPr>
            <a:picLocks noChangeAspect="1"/>
          </p:cNvPicPr>
          <p:nvPr/>
        </p:nvPicPr>
        <p:blipFill>
          <a:blip r:embed="rId2"/>
          <a:stretch>
            <a:fillRect/>
          </a:stretch>
        </p:blipFill>
        <p:spPr bwMode="auto">
          <a:xfrm>
            <a:off x="1027112" y="1219200"/>
            <a:ext cx="10137775" cy="49371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6" name="标题 1"/>
          <p:cNvSpPr>
            <a:spLocks noGrp="1"/>
          </p:cNvSpPr>
          <p:nvPr>
            <p:ph type="title"/>
          </p:nvPr>
        </p:nvSpPr>
        <p:spPr/>
        <p:txBody>
          <a:bodyPr/>
          <a:lstStyle/>
          <a:p>
            <a:r>
              <a:rPr lang="en-US" altLang="zh-CN" dirty="0" err="1"/>
              <a:t>AlexNet</a:t>
            </a:r>
            <a:endParaRPr lang="zh-CN" altLang="en-US" dirty="0"/>
          </a:p>
        </p:txBody>
      </p:sp>
      <p:sp>
        <p:nvSpPr>
          <p:cNvPr id="1048687" name="内容占位符 2"/>
          <p:cNvSpPr>
            <a:spLocks noGrp="1"/>
          </p:cNvSpPr>
          <p:nvPr>
            <p:ph idx="1"/>
          </p:nvPr>
        </p:nvSpPr>
        <p:spPr/>
        <p:txBody>
          <a:bodyPr/>
          <a:lstStyle/>
          <a:p>
            <a:r>
              <a:rPr lang="en-US" altLang="zh-CN" dirty="0"/>
              <a:t>2012 ILSVRC winner </a:t>
            </a:r>
          </a:p>
          <a:p>
            <a:pPr lvl="1"/>
            <a:r>
              <a:rPr lang="zh-CN" altLang="en-US" dirty="0"/>
              <a:t>（</a:t>
            </a:r>
            <a:r>
              <a:rPr lang="en-US" altLang="zh-CN" dirty="0"/>
              <a:t>top 5 error of 16% compared to runner-up with 26% error</a:t>
            </a:r>
            <a:r>
              <a:rPr lang="zh-CN" altLang="en-US" dirty="0"/>
              <a:t>）</a:t>
            </a:r>
            <a:endParaRPr lang="en-US" altLang="zh-CN" dirty="0"/>
          </a:p>
          <a:p>
            <a:pPr lvl="1"/>
            <a:r>
              <a:rPr lang="zh-CN" altLang="en-US" dirty="0"/>
              <a:t>第一个现代深度卷积网络模型</a:t>
            </a:r>
            <a:endParaRPr lang="en-US" altLang="zh-CN" dirty="0"/>
          </a:p>
          <a:p>
            <a:pPr lvl="2"/>
            <a:r>
              <a:rPr lang="zh-CN" altLang="en-US" dirty="0"/>
              <a:t>首次使用了很多现代深度卷积网络的一些技术方法</a:t>
            </a:r>
            <a:endParaRPr lang="en-US" altLang="zh-CN" dirty="0"/>
          </a:p>
          <a:p>
            <a:pPr lvl="3"/>
            <a:r>
              <a:rPr lang="zh-CN" altLang="en-US" dirty="0"/>
              <a:t>使用</a:t>
            </a:r>
            <a:r>
              <a:rPr lang="en-US" altLang="zh-CN" dirty="0"/>
              <a:t>GPU</a:t>
            </a:r>
            <a:r>
              <a:rPr lang="zh-CN" altLang="en-US" dirty="0"/>
              <a:t>进行并行训练，采用了</a:t>
            </a:r>
            <a:r>
              <a:rPr lang="en-US" altLang="zh-CN" dirty="0" err="1"/>
              <a:t>ReLU</a:t>
            </a:r>
            <a:r>
              <a:rPr lang="zh-CN" altLang="en-US" dirty="0"/>
              <a:t>作为非线性激活函数，使用</a:t>
            </a:r>
            <a:r>
              <a:rPr lang="en-US" altLang="zh-CN" dirty="0"/>
              <a:t>Dropout</a:t>
            </a:r>
            <a:r>
              <a:rPr lang="zh-CN" altLang="en-US" dirty="0"/>
              <a:t>防止过拟合，使用数据增强</a:t>
            </a:r>
            <a:endParaRPr lang="en-US" altLang="zh-CN" dirty="0"/>
          </a:p>
          <a:p>
            <a:pPr lvl="1"/>
            <a:r>
              <a:rPr lang="en-US" altLang="zh-CN" dirty="0"/>
              <a:t>5</a:t>
            </a:r>
            <a:r>
              <a:rPr lang="zh-CN" altLang="en-US" dirty="0"/>
              <a:t>个卷积层、</a:t>
            </a:r>
            <a:r>
              <a:rPr lang="en-US" altLang="zh-CN" dirty="0"/>
              <a:t>3</a:t>
            </a:r>
            <a:r>
              <a:rPr lang="zh-CN" altLang="en-US" dirty="0"/>
              <a:t>个汇聚层和</a:t>
            </a:r>
            <a:r>
              <a:rPr lang="en-US" altLang="zh-CN" dirty="0"/>
              <a:t>3</a:t>
            </a:r>
            <a:r>
              <a:rPr lang="zh-CN" altLang="en-US" dirty="0"/>
              <a:t>个全连接层</a:t>
            </a:r>
          </a:p>
        </p:txBody>
      </p:sp>
      <p:sp>
        <p:nvSpPr>
          <p:cNvPr id="5" name="文本框 4">
            <a:extLst>
              <a:ext uri="{FF2B5EF4-FFF2-40B4-BE49-F238E27FC236}">
                <a16:creationId xmlns:a16="http://schemas.microsoft.com/office/drawing/2014/main" id="{449239E3-F7B9-4278-A8B9-9208F3EC9DF7}"/>
              </a:ext>
            </a:extLst>
          </p:cNvPr>
          <p:cNvSpPr txBox="1"/>
          <p:nvPr/>
        </p:nvSpPr>
        <p:spPr>
          <a:xfrm>
            <a:off x="1143000" y="4114800"/>
            <a:ext cx="10363200" cy="1631216"/>
          </a:xfrm>
          <a:prstGeom prst="rect">
            <a:avLst/>
          </a:prstGeom>
          <a:noFill/>
        </p:spPr>
        <p:txBody>
          <a:bodyPr wrap="square" rtlCol="0">
            <a:spAutoFit/>
          </a:bodyPr>
          <a:lstStyle/>
          <a:p>
            <a:r>
              <a:rPr lang="en-US" altLang="zh-CN" sz="2000" dirty="0" err="1"/>
              <a:t>AlexNet</a:t>
            </a:r>
            <a:r>
              <a:rPr lang="zh-CN" altLang="en-US" sz="2000" dirty="0"/>
              <a:t>是首次在大规模图像数据集上实现的深层卷积神经网络，其在</a:t>
            </a:r>
            <a:r>
              <a:rPr lang="en-US" altLang="zh-CN" sz="2000" dirty="0"/>
              <a:t>2012</a:t>
            </a:r>
            <a:r>
              <a:rPr lang="zh-CN" altLang="en-US" sz="2000" dirty="0"/>
              <a:t>年</a:t>
            </a:r>
            <a:r>
              <a:rPr lang="en-US" altLang="zh-CN" sz="2000" dirty="0"/>
              <a:t>ILSVRC</a:t>
            </a:r>
            <a:r>
              <a:rPr lang="zh-CN" altLang="en-US" sz="2000" dirty="0"/>
              <a:t>（</a:t>
            </a:r>
            <a:r>
              <a:rPr lang="en-US" altLang="zh-CN" sz="2000" dirty="0"/>
              <a:t>ImageNet Large Scale Visual Recognition Challenge</a:t>
            </a:r>
            <a:r>
              <a:rPr lang="zh-CN" altLang="en-US" sz="2000" dirty="0"/>
              <a:t>）竞赛中取得了冠军，将分类的准确率由传统的</a:t>
            </a:r>
            <a:r>
              <a:rPr lang="en-US" altLang="zh-CN" sz="2000" dirty="0"/>
              <a:t>70%+</a:t>
            </a:r>
            <a:r>
              <a:rPr lang="zh-CN" altLang="en-US" sz="2000" dirty="0"/>
              <a:t>提升到</a:t>
            </a:r>
            <a:r>
              <a:rPr lang="en-US" altLang="zh-CN" sz="2000" dirty="0"/>
              <a:t>80%+</a:t>
            </a:r>
            <a:r>
              <a:rPr lang="zh-CN" altLang="en-US" sz="2000" dirty="0"/>
              <a:t>，碾压了其他传统的特征方法，使得计算机视觉从业者从繁重的特征工程中解脱出来，做到从数据中自动提取需要的特征。</a:t>
            </a:r>
            <a:r>
              <a:rPr lang="en-US" altLang="zh-CN" sz="2000" dirty="0" err="1"/>
              <a:t>AlexNet</a:t>
            </a:r>
            <a:r>
              <a:rPr lang="zh-CN" altLang="en-US" sz="2000" dirty="0"/>
              <a:t>是由</a:t>
            </a:r>
            <a:r>
              <a:rPr lang="en-US" altLang="zh-CN" sz="2000" dirty="0"/>
              <a:t>Hinton</a:t>
            </a:r>
            <a:r>
              <a:rPr lang="zh-CN" altLang="en-US" sz="2000" dirty="0"/>
              <a:t>和他的学生</a:t>
            </a:r>
            <a:r>
              <a:rPr lang="en-US" altLang="zh-CN" sz="2000" dirty="0"/>
              <a:t>Alex </a:t>
            </a:r>
            <a:r>
              <a:rPr lang="en-US" altLang="zh-CN" sz="2000" dirty="0" err="1"/>
              <a:t>Krizhevsky</a:t>
            </a:r>
            <a:r>
              <a:rPr lang="zh-CN" altLang="en-US" sz="2000" dirty="0"/>
              <a:t>设计的，也是在这之后深度学习开始迅速发展。</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9pPr>
          </a:lstStyle>
          <a:p>
            <a:r>
              <a:rPr 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经典的卷积神经网络</a:t>
            </a:r>
            <a:endParaRPr 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圆角矩形 14"/>
          <p:cNvSpPr/>
          <p:nvPr/>
        </p:nvSpPr>
        <p:spPr>
          <a:xfrm>
            <a:off x="72408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2</a:t>
            </a: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sz="2400" b="1" dirty="0" err="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AlexNet</a:t>
            </a:r>
            <a:endParaRPr kumimoji="1" 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object 2"/>
          <p:cNvSpPr/>
          <p:nvPr/>
        </p:nvSpPr>
        <p:spPr>
          <a:xfrm>
            <a:off x="707390" y="2727960"/>
            <a:ext cx="6572250" cy="3219450"/>
          </a:xfrm>
          <a:prstGeom prst="rect">
            <a:avLst/>
          </a:prstGeom>
          <a:blipFill>
            <a:blip r:embed="rId3" cstate="print"/>
            <a:stretch>
              <a:fillRect/>
            </a:stretch>
          </a:blipFill>
        </p:spPr>
        <p:txBody>
          <a:bodyPr wrap="square" lIns="0" tIns="0" rIns="0" bIns="0" rtlCol="0"/>
          <a:lstStyle/>
          <a:p>
            <a:endParaRPr/>
          </a:p>
        </p:txBody>
      </p:sp>
      <p:sp>
        <p:nvSpPr>
          <p:cNvPr id="4" name="文本框 3"/>
          <p:cNvSpPr txBox="1"/>
          <p:nvPr/>
        </p:nvSpPr>
        <p:spPr>
          <a:xfrm>
            <a:off x="7867279" y="2768600"/>
            <a:ext cx="3587750" cy="3138170"/>
          </a:xfrm>
          <a:prstGeom prst="rect">
            <a:avLst/>
          </a:prstGeom>
          <a:noFill/>
        </p:spPr>
        <p:txBody>
          <a:bodyPr wrap="square" rtlCol="0">
            <a:spAutoFit/>
          </a:bodyPr>
          <a:lstStyle/>
          <a:p>
            <a:r>
              <a:rPr lang="zh-CN" altLang="zh-CN" dirty="0"/>
              <a:t>网络结构：</a:t>
            </a:r>
          </a:p>
          <a:p>
            <a:r>
              <a:rPr lang="zh-CN" altLang="zh-CN" dirty="0"/>
              <a:t>卷积层</a:t>
            </a:r>
            <a:r>
              <a:rPr lang="en-US" altLang="zh-CN" dirty="0"/>
              <a:t>1</a:t>
            </a:r>
            <a:r>
              <a:rPr lang="zh-CN" altLang="en-US" dirty="0"/>
              <a:t>（</a:t>
            </a:r>
            <a:r>
              <a:rPr lang="en-US" altLang="zh-CN" dirty="0"/>
              <a:t>Conv1</a:t>
            </a:r>
            <a:r>
              <a:rPr lang="zh-CN" altLang="en-US" dirty="0"/>
              <a:t>）</a:t>
            </a:r>
          </a:p>
          <a:p>
            <a:r>
              <a:rPr lang="zh-CN" altLang="en-US" dirty="0"/>
              <a:t>最大池化层</a:t>
            </a:r>
            <a:r>
              <a:rPr lang="en-US" altLang="zh-CN" dirty="0"/>
              <a:t>1</a:t>
            </a:r>
            <a:r>
              <a:rPr lang="zh-CN" altLang="en-US" dirty="0"/>
              <a:t>（</a:t>
            </a:r>
            <a:r>
              <a:rPr lang="en-US" altLang="zh-CN" dirty="0"/>
              <a:t>Max-Pooling1</a:t>
            </a:r>
            <a:r>
              <a:rPr lang="zh-CN" altLang="en-US" dirty="0"/>
              <a:t>）</a:t>
            </a:r>
          </a:p>
          <a:p>
            <a:r>
              <a:rPr lang="zh-CN" altLang="en-US" dirty="0"/>
              <a:t>卷积层</a:t>
            </a:r>
            <a:r>
              <a:rPr lang="en-US" altLang="zh-CN" dirty="0"/>
              <a:t>2</a:t>
            </a:r>
            <a:r>
              <a:rPr lang="zh-CN" altLang="en-US" dirty="0"/>
              <a:t>（</a:t>
            </a:r>
            <a:r>
              <a:rPr lang="en-US" altLang="zh-CN" dirty="0"/>
              <a:t>Conv2</a:t>
            </a:r>
            <a:r>
              <a:rPr lang="zh-CN" altLang="en-US" dirty="0"/>
              <a:t>）</a:t>
            </a:r>
          </a:p>
          <a:p>
            <a:r>
              <a:rPr lang="zh-CN" altLang="en-US" dirty="0"/>
              <a:t>最大池化层</a:t>
            </a:r>
            <a:r>
              <a:rPr lang="en-US" altLang="zh-CN" dirty="0"/>
              <a:t>2</a:t>
            </a:r>
            <a:r>
              <a:rPr lang="zh-CN" altLang="en-US" dirty="0"/>
              <a:t>（</a:t>
            </a:r>
            <a:r>
              <a:rPr lang="en-US" altLang="zh-CN" dirty="0"/>
              <a:t>Max-Pooling2</a:t>
            </a:r>
            <a:r>
              <a:rPr lang="zh-CN" altLang="en-US" dirty="0"/>
              <a:t>）</a:t>
            </a:r>
          </a:p>
          <a:p>
            <a:r>
              <a:rPr lang="zh-CN" altLang="en-US" dirty="0"/>
              <a:t>卷积层</a:t>
            </a:r>
            <a:r>
              <a:rPr lang="en-US" altLang="zh-CN" dirty="0"/>
              <a:t>3</a:t>
            </a:r>
            <a:r>
              <a:rPr lang="zh-CN" altLang="en-US" dirty="0"/>
              <a:t>（</a:t>
            </a:r>
            <a:r>
              <a:rPr lang="en-US" altLang="zh-CN" dirty="0"/>
              <a:t>Conv3</a:t>
            </a:r>
            <a:r>
              <a:rPr lang="zh-CN" altLang="en-US" dirty="0"/>
              <a:t>）</a:t>
            </a:r>
          </a:p>
          <a:p>
            <a:r>
              <a:rPr lang="zh-CN" altLang="en-US" dirty="0"/>
              <a:t>卷积层</a:t>
            </a:r>
            <a:r>
              <a:rPr lang="en-US" altLang="zh-CN" dirty="0"/>
              <a:t>4</a:t>
            </a:r>
            <a:r>
              <a:rPr lang="zh-CN" altLang="en-US" dirty="0"/>
              <a:t>（</a:t>
            </a:r>
            <a:r>
              <a:rPr lang="en-US" altLang="zh-CN" dirty="0"/>
              <a:t>Conv4</a:t>
            </a:r>
            <a:r>
              <a:rPr lang="zh-CN" altLang="en-US" dirty="0"/>
              <a:t>）</a:t>
            </a:r>
          </a:p>
          <a:p>
            <a:r>
              <a:rPr lang="zh-CN" altLang="en-US" dirty="0"/>
              <a:t>卷积层</a:t>
            </a:r>
            <a:r>
              <a:rPr lang="en-US" altLang="zh-CN" dirty="0"/>
              <a:t>5</a:t>
            </a:r>
            <a:r>
              <a:rPr lang="zh-CN" altLang="en-US" dirty="0"/>
              <a:t>（</a:t>
            </a:r>
            <a:r>
              <a:rPr lang="en-US" altLang="zh-CN" dirty="0"/>
              <a:t>Conv5</a:t>
            </a:r>
            <a:r>
              <a:rPr lang="zh-CN" altLang="en-US" dirty="0"/>
              <a:t>）</a:t>
            </a:r>
          </a:p>
          <a:p>
            <a:r>
              <a:rPr lang="zh-CN" altLang="en-US" dirty="0"/>
              <a:t>最大池化层</a:t>
            </a:r>
            <a:r>
              <a:rPr lang="en-US" altLang="zh-CN" dirty="0"/>
              <a:t>3</a:t>
            </a:r>
            <a:r>
              <a:rPr lang="zh-CN" altLang="en-US" dirty="0"/>
              <a:t>（</a:t>
            </a:r>
            <a:r>
              <a:rPr lang="en-US" altLang="zh-CN" dirty="0"/>
              <a:t>Max-Pooling3</a:t>
            </a:r>
            <a:r>
              <a:rPr lang="zh-CN" altLang="en-US" dirty="0"/>
              <a:t>）</a:t>
            </a:r>
          </a:p>
          <a:p>
            <a:r>
              <a:rPr lang="zh-CN" altLang="en-US" dirty="0"/>
              <a:t>全连接层</a:t>
            </a:r>
            <a:r>
              <a:rPr lang="en-US" altLang="zh-CN" dirty="0"/>
              <a:t>1</a:t>
            </a:r>
            <a:r>
              <a:rPr lang="zh-CN" altLang="en-US" dirty="0"/>
              <a:t>（</a:t>
            </a:r>
            <a:r>
              <a:rPr lang="en-US" altLang="zh-CN" dirty="0"/>
              <a:t>FC1</a:t>
            </a:r>
            <a:r>
              <a:rPr lang="zh-CN" altLang="en-US" dirty="0"/>
              <a:t>）</a:t>
            </a:r>
          </a:p>
          <a:p>
            <a:r>
              <a:rPr lang="zh-CN" altLang="en-US" dirty="0"/>
              <a:t>全连接层</a:t>
            </a:r>
            <a:r>
              <a:rPr lang="en-US" altLang="zh-CN" dirty="0"/>
              <a:t>2</a:t>
            </a:r>
            <a:r>
              <a:rPr lang="zh-CN" altLang="en-US" dirty="0"/>
              <a:t>（</a:t>
            </a:r>
            <a:r>
              <a:rPr lang="en-US" altLang="zh-CN" dirty="0"/>
              <a:t>FC2</a:t>
            </a:r>
            <a:r>
              <a:rPr lang="zh-CN" altLang="en-US" dirty="0"/>
              <a:t>）</a:t>
            </a:r>
          </a:p>
        </p:txBody>
      </p:sp>
    </p:spTree>
    <p:extLst>
      <p:ext uri="{BB962C8B-B14F-4D97-AF65-F5344CB8AC3E}">
        <p14:creationId xmlns:p14="http://schemas.microsoft.com/office/powerpoint/2010/main" val="52761511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9pPr>
          </a:lstStyle>
          <a:p>
            <a:r>
              <a:rPr 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经典的卷积神经网络</a:t>
            </a:r>
            <a:endParaRPr 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圆角矩形 14"/>
          <p:cNvSpPr/>
          <p:nvPr/>
        </p:nvSpPr>
        <p:spPr>
          <a:xfrm>
            <a:off x="72408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3</a:t>
            </a: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sz="2400" b="1" dirty="0" err="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ZFNet</a:t>
            </a:r>
            <a:endParaRPr kumimoji="1" 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descr="ZFNet"/>
          <p:cNvPicPr>
            <a:picLocks noChangeAspect="1"/>
          </p:cNvPicPr>
          <p:nvPr/>
        </p:nvPicPr>
        <p:blipFill>
          <a:blip r:embed="rId3"/>
          <a:stretch>
            <a:fillRect/>
          </a:stretch>
        </p:blipFill>
        <p:spPr>
          <a:xfrm>
            <a:off x="1529715" y="1998980"/>
            <a:ext cx="9029700" cy="2200275"/>
          </a:xfrm>
          <a:prstGeom prst="rect">
            <a:avLst/>
          </a:prstGeom>
        </p:spPr>
      </p:pic>
      <p:sp>
        <p:nvSpPr>
          <p:cNvPr id="4" name="文本框 3"/>
          <p:cNvSpPr txBox="1"/>
          <p:nvPr/>
        </p:nvSpPr>
        <p:spPr>
          <a:xfrm>
            <a:off x="1143000" y="4800600"/>
            <a:ext cx="9906635" cy="1200329"/>
          </a:xfrm>
          <a:prstGeom prst="rect">
            <a:avLst/>
          </a:prstGeom>
          <a:noFill/>
        </p:spPr>
        <p:txBody>
          <a:bodyPr wrap="square" rtlCol="0">
            <a:spAutoFit/>
          </a:bodyPr>
          <a:lstStyle/>
          <a:p>
            <a:r>
              <a:rPr lang="en-US" altLang="zh-CN" dirty="0" err="1"/>
              <a:t>ZFNet</a:t>
            </a:r>
            <a:r>
              <a:rPr lang="zh-CN" altLang="en-US" dirty="0"/>
              <a:t>是</a:t>
            </a:r>
            <a:r>
              <a:rPr lang="en-US" altLang="zh-CN" dirty="0"/>
              <a:t>2013</a:t>
            </a:r>
            <a:r>
              <a:rPr lang="zh-CN" altLang="en-US" dirty="0"/>
              <a:t>年的</a:t>
            </a:r>
            <a:r>
              <a:rPr lang="en-US" altLang="zh-CN" dirty="0"/>
              <a:t>ILSVRC</a:t>
            </a:r>
            <a:r>
              <a:rPr lang="zh-CN" altLang="en-US" dirty="0"/>
              <a:t>竞赛的冠军模型，但是</a:t>
            </a:r>
            <a:r>
              <a:rPr lang="en-US" altLang="zh-CN" dirty="0" err="1"/>
              <a:t>ZFNet</a:t>
            </a:r>
            <a:r>
              <a:rPr lang="zh-CN" altLang="en-US" dirty="0"/>
              <a:t>的网络结构在</a:t>
            </a:r>
            <a:r>
              <a:rPr lang="en-US" altLang="zh-CN" dirty="0" err="1"/>
              <a:t>AlexNet</a:t>
            </a:r>
            <a:r>
              <a:rPr lang="zh-CN" altLang="en-US" dirty="0"/>
              <a:t>上并没有做很大的改进，只是将第一层的卷积核大小从</a:t>
            </a:r>
            <a:r>
              <a:rPr lang="en-US" altLang="zh-CN" dirty="0"/>
              <a:t>11*11</a:t>
            </a:r>
            <a:r>
              <a:rPr lang="zh-CN" altLang="en-US" dirty="0"/>
              <a:t>改成了</a:t>
            </a:r>
            <a:r>
              <a:rPr lang="en-US" altLang="zh-CN" dirty="0"/>
              <a:t>7*7</a:t>
            </a:r>
            <a:r>
              <a:rPr lang="zh-CN" altLang="en-US" dirty="0"/>
              <a:t>，并将步长改为了</a:t>
            </a:r>
            <a:r>
              <a:rPr lang="en-US" altLang="zh-CN" dirty="0"/>
              <a:t>2</a:t>
            </a:r>
            <a:r>
              <a:rPr lang="zh-CN" altLang="en-US" dirty="0"/>
              <a:t>。</a:t>
            </a:r>
            <a:r>
              <a:rPr lang="en-US" altLang="zh-CN" dirty="0" err="1"/>
              <a:t>ZFNet</a:t>
            </a:r>
            <a:r>
              <a:rPr lang="zh-CN" altLang="en-US" dirty="0"/>
              <a:t>只使用了一块</a:t>
            </a:r>
            <a:r>
              <a:rPr lang="en-US" altLang="zh-CN" dirty="0"/>
              <a:t>GPU</a:t>
            </a:r>
            <a:r>
              <a:rPr lang="zh-CN" altLang="en-US" dirty="0"/>
              <a:t>来进行训练，并且它的意义在于可视化了网络的特征图，并且通过实验证明了网络的深度增加时，可以学习到更具区分度的特征。</a:t>
            </a:r>
            <a:endParaRPr lang="en-US" altLang="zh-CN" dirty="0"/>
          </a:p>
        </p:txBody>
      </p:sp>
    </p:spTree>
    <p:extLst>
      <p:ext uri="{BB962C8B-B14F-4D97-AF65-F5344CB8AC3E}">
        <p14:creationId xmlns:p14="http://schemas.microsoft.com/office/powerpoint/2010/main" val="1255268169"/>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9pPr>
          </a:lstStyle>
          <a:p>
            <a:r>
              <a:rPr 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经典的卷积神经网络</a:t>
            </a:r>
            <a:endParaRPr 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圆角矩形 14"/>
          <p:cNvSpPr/>
          <p:nvPr/>
        </p:nvSpPr>
        <p:spPr>
          <a:xfrm>
            <a:off x="72408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4</a:t>
            </a: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VGG</a:t>
            </a:r>
          </a:p>
        </p:txBody>
      </p:sp>
      <p:pic>
        <p:nvPicPr>
          <p:cNvPr id="3" name="图片 2" descr="VGG1"/>
          <p:cNvPicPr>
            <a:picLocks noChangeAspect="1"/>
          </p:cNvPicPr>
          <p:nvPr/>
        </p:nvPicPr>
        <p:blipFill>
          <a:blip r:embed="rId3"/>
          <a:stretch>
            <a:fillRect/>
          </a:stretch>
        </p:blipFill>
        <p:spPr>
          <a:xfrm>
            <a:off x="707390" y="2105025"/>
            <a:ext cx="4933315" cy="3845560"/>
          </a:xfrm>
          <a:prstGeom prst="rect">
            <a:avLst/>
          </a:prstGeom>
        </p:spPr>
      </p:pic>
      <p:sp>
        <p:nvSpPr>
          <p:cNvPr id="2" name="文本框 1"/>
          <p:cNvSpPr txBox="1"/>
          <p:nvPr/>
        </p:nvSpPr>
        <p:spPr>
          <a:xfrm>
            <a:off x="6545580" y="2735580"/>
            <a:ext cx="4523740" cy="2861310"/>
          </a:xfrm>
          <a:prstGeom prst="rect">
            <a:avLst/>
          </a:prstGeom>
          <a:noFill/>
        </p:spPr>
        <p:txBody>
          <a:bodyPr wrap="square" rtlCol="0">
            <a:spAutoFit/>
          </a:bodyPr>
          <a:lstStyle/>
          <a:p>
            <a:r>
              <a:rPr lang="en-US" altLang="zh-CN"/>
              <a:t>2014</a:t>
            </a:r>
            <a:r>
              <a:rPr lang="zh-CN" altLang="en-US"/>
              <a:t>年，牛津大学计算机视觉组和</a:t>
            </a:r>
            <a:r>
              <a:rPr lang="en-US" altLang="zh-CN"/>
              <a:t>Google DeepMind</a:t>
            </a:r>
            <a:r>
              <a:rPr lang="zh-CN" altLang="en-US"/>
              <a:t>公司一起研发出了</a:t>
            </a:r>
            <a:r>
              <a:rPr lang="en-US" altLang="zh-CN"/>
              <a:t>VGGNet</a:t>
            </a:r>
            <a:r>
              <a:rPr lang="zh-CN" altLang="en-US"/>
              <a:t>，并取得了</a:t>
            </a:r>
            <a:r>
              <a:rPr lang="en-US" altLang="zh-CN"/>
              <a:t>ILSVRC2014</a:t>
            </a:r>
            <a:r>
              <a:rPr lang="zh-CN" altLang="en-US"/>
              <a:t>比赛分类项目的第二名和定位项目的第一名。</a:t>
            </a:r>
            <a:r>
              <a:rPr lang="en-US" altLang="zh-CN"/>
              <a:t>VGGNet</a:t>
            </a:r>
            <a:r>
              <a:rPr lang="zh-CN" altLang="en-US"/>
              <a:t>探索了卷积神经网络的深度和性能之间的关系，并且构造了</a:t>
            </a:r>
            <a:r>
              <a:rPr lang="en-US" altLang="zh-CN"/>
              <a:t>16~19</a:t>
            </a:r>
            <a:r>
              <a:rPr lang="zh-CN" altLang="en-US"/>
              <a:t>层深的卷积神经网络，证明了网络的深度能够在一定的程度上影响网络的最终性能，使错误率大幅下降，同时拓展性又很强，并在之后的卷积神经网络的应用中仍然常常被用来提取图像特征</a:t>
            </a:r>
          </a:p>
        </p:txBody>
      </p:sp>
    </p:spTree>
    <p:extLst>
      <p:ext uri="{BB962C8B-B14F-4D97-AF65-F5344CB8AC3E}">
        <p14:creationId xmlns:p14="http://schemas.microsoft.com/office/powerpoint/2010/main" val="506869374"/>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9pPr>
          </a:lstStyle>
          <a:p>
            <a:r>
              <a:rPr 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经典的卷积神经网络</a:t>
            </a:r>
            <a:endParaRPr 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圆角矩形 14"/>
          <p:cNvSpPr/>
          <p:nvPr/>
        </p:nvSpPr>
        <p:spPr>
          <a:xfrm>
            <a:off x="724080" y="1247230"/>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4</a:t>
            </a: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VGG</a:t>
            </a:r>
          </a:p>
        </p:txBody>
      </p:sp>
      <p:pic>
        <p:nvPicPr>
          <p:cNvPr id="3" name="图片 2" descr="VGG1"/>
          <p:cNvPicPr>
            <a:picLocks noChangeAspect="1"/>
          </p:cNvPicPr>
          <p:nvPr/>
        </p:nvPicPr>
        <p:blipFill>
          <a:blip r:embed="rId3"/>
          <a:stretch>
            <a:fillRect/>
          </a:stretch>
        </p:blipFill>
        <p:spPr>
          <a:xfrm>
            <a:off x="723900" y="1950085"/>
            <a:ext cx="4933315" cy="3845560"/>
          </a:xfrm>
          <a:prstGeom prst="rect">
            <a:avLst/>
          </a:prstGeom>
        </p:spPr>
      </p:pic>
      <p:pic>
        <p:nvPicPr>
          <p:cNvPr id="5" name="图片 4" descr="vgg2"/>
          <p:cNvPicPr>
            <a:picLocks noChangeAspect="1"/>
          </p:cNvPicPr>
          <p:nvPr/>
        </p:nvPicPr>
        <p:blipFill>
          <a:blip r:embed="rId4"/>
          <a:stretch>
            <a:fillRect/>
          </a:stretch>
        </p:blipFill>
        <p:spPr>
          <a:xfrm>
            <a:off x="7561580" y="1950085"/>
            <a:ext cx="3819525" cy="3865880"/>
          </a:xfrm>
          <a:prstGeom prst="rect">
            <a:avLst/>
          </a:prstGeom>
        </p:spPr>
      </p:pic>
      <p:sp>
        <p:nvSpPr>
          <p:cNvPr id="7" name="文本框 6"/>
          <p:cNvSpPr txBox="1"/>
          <p:nvPr/>
        </p:nvSpPr>
        <p:spPr>
          <a:xfrm>
            <a:off x="725170" y="5854700"/>
            <a:ext cx="10655300" cy="645160"/>
          </a:xfrm>
          <a:prstGeom prst="rect">
            <a:avLst/>
          </a:prstGeom>
          <a:noFill/>
        </p:spPr>
        <p:txBody>
          <a:bodyPr wrap="square" rtlCol="0">
            <a:spAutoFit/>
          </a:bodyPr>
          <a:lstStyle/>
          <a:p>
            <a:r>
              <a:rPr lang="zh-CN" altLang="en-US"/>
              <a:t>右图中的表格是</a:t>
            </a:r>
            <a:r>
              <a:rPr lang="en-US" altLang="zh-CN"/>
              <a:t>VGG</a:t>
            </a:r>
            <a:r>
              <a:rPr lang="zh-CN" altLang="en-US"/>
              <a:t>论文中截取的，作者尝试了</a:t>
            </a:r>
            <a:r>
              <a:rPr lang="en-US" altLang="zh-CN"/>
              <a:t>6</a:t>
            </a:r>
            <a:r>
              <a:rPr lang="zh-CN" altLang="en-US"/>
              <a:t>个不同的配置，但是在使用的过程中常常使用</a:t>
            </a:r>
            <a:r>
              <a:rPr lang="en-US" altLang="zh-CN"/>
              <a:t>D</a:t>
            </a:r>
            <a:r>
              <a:rPr lang="zh-CN" altLang="en-US"/>
              <a:t>配置，也被称为</a:t>
            </a:r>
            <a:r>
              <a:rPr lang="en-US" altLang="zh-CN"/>
              <a:t>VGG16</a:t>
            </a:r>
            <a:r>
              <a:rPr lang="zh-CN" altLang="en-US"/>
              <a:t>。</a:t>
            </a:r>
          </a:p>
        </p:txBody>
      </p:sp>
    </p:spTree>
    <p:extLst>
      <p:ext uri="{BB962C8B-B14F-4D97-AF65-F5344CB8AC3E}">
        <p14:creationId xmlns:p14="http://schemas.microsoft.com/office/powerpoint/2010/main" val="1378558897"/>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8" name="标题 1"/>
          <p:cNvSpPr>
            <a:spLocks noGrp="1"/>
          </p:cNvSpPr>
          <p:nvPr>
            <p:ph type="title"/>
          </p:nvPr>
        </p:nvSpPr>
        <p:spPr/>
        <p:txBody>
          <a:bodyPr/>
          <a:lstStyle/>
          <a:p>
            <a:r>
              <a:rPr lang="en-US" altLang="zh-CN" dirty="0"/>
              <a:t>(5) Inception</a:t>
            </a:r>
            <a:r>
              <a:rPr lang="zh-CN" altLang="en-US" dirty="0"/>
              <a:t>网络</a:t>
            </a:r>
          </a:p>
        </p:txBody>
      </p:sp>
      <p:sp>
        <p:nvSpPr>
          <p:cNvPr id="1048689" name="内容占位符 2"/>
          <p:cNvSpPr>
            <a:spLocks noGrp="1"/>
          </p:cNvSpPr>
          <p:nvPr>
            <p:ph idx="1"/>
          </p:nvPr>
        </p:nvSpPr>
        <p:spPr/>
        <p:txBody>
          <a:bodyPr/>
          <a:lstStyle/>
          <a:p>
            <a:r>
              <a:rPr lang="en-US" altLang="zh-CN" dirty="0"/>
              <a:t>2014 ILSVRC winner </a:t>
            </a:r>
            <a:r>
              <a:rPr lang="zh-CN" altLang="en-US" dirty="0"/>
              <a:t>（</a:t>
            </a:r>
            <a:r>
              <a:rPr lang="en-US" altLang="zh-CN" dirty="0"/>
              <a:t>22</a:t>
            </a:r>
            <a:r>
              <a:rPr lang="zh-CN" altLang="en-US" dirty="0"/>
              <a:t>层）</a:t>
            </a:r>
            <a:endParaRPr lang="en-US" altLang="zh-CN" dirty="0"/>
          </a:p>
          <a:p>
            <a:pPr lvl="1"/>
            <a:r>
              <a:rPr lang="zh-CN" altLang="en-US" dirty="0"/>
              <a:t>参数：</a:t>
            </a:r>
            <a:r>
              <a:rPr lang="en-US" altLang="zh-CN" dirty="0" err="1"/>
              <a:t>GoogLeNet</a:t>
            </a:r>
            <a:r>
              <a:rPr lang="zh-CN" altLang="en-US" dirty="0"/>
              <a:t>：</a:t>
            </a:r>
            <a:r>
              <a:rPr lang="en-US" altLang="zh-CN" dirty="0"/>
              <a:t>4M VS </a:t>
            </a:r>
            <a:r>
              <a:rPr lang="en-US" altLang="zh-CN" dirty="0" err="1"/>
              <a:t>AlexNet</a:t>
            </a:r>
            <a:r>
              <a:rPr lang="zh-CN" altLang="en-US" dirty="0"/>
              <a:t>：</a:t>
            </a:r>
            <a:r>
              <a:rPr lang="en-US" altLang="zh-CN" dirty="0"/>
              <a:t>60M</a:t>
            </a:r>
          </a:p>
          <a:p>
            <a:pPr lvl="1"/>
            <a:r>
              <a:rPr lang="zh-CN" altLang="en-US" dirty="0"/>
              <a:t>错误率：</a:t>
            </a:r>
            <a:r>
              <a:rPr lang="en-US" altLang="zh-CN" dirty="0"/>
              <a:t>6.7%</a:t>
            </a:r>
          </a:p>
          <a:p>
            <a:pPr lvl="1"/>
            <a:r>
              <a:rPr lang="en-US" altLang="zh-CN" dirty="0"/>
              <a:t>Inception</a:t>
            </a:r>
            <a:r>
              <a:rPr lang="zh-CN" altLang="en-US" dirty="0"/>
              <a:t>网络是由有多个</a:t>
            </a:r>
            <a:r>
              <a:rPr lang="en-US" altLang="zh-CN" dirty="0">
                <a:solidFill>
                  <a:srgbClr val="FF0000"/>
                </a:solidFill>
              </a:rPr>
              <a:t>inception</a:t>
            </a:r>
            <a:r>
              <a:rPr lang="zh-CN" altLang="en-US" dirty="0">
                <a:solidFill>
                  <a:srgbClr val="FF0000"/>
                </a:solidFill>
              </a:rPr>
              <a:t>模块</a:t>
            </a:r>
            <a:r>
              <a:rPr lang="zh-CN" altLang="en-US" dirty="0"/>
              <a:t>和少量的汇聚层堆叠而成。</a:t>
            </a:r>
          </a:p>
          <a:p>
            <a:pPr lvl="1"/>
            <a:endParaRPr lang="zh-CN" altLang="en-US" dirty="0"/>
          </a:p>
        </p:txBody>
      </p:sp>
      <p:pic>
        <p:nvPicPr>
          <p:cNvPr id="2097186" name="图片 3"/>
          <p:cNvPicPr>
            <a:picLocks noChangeAspect="1"/>
          </p:cNvPicPr>
          <p:nvPr/>
        </p:nvPicPr>
        <p:blipFill>
          <a:blip r:embed="rId2"/>
          <a:stretch>
            <a:fillRect/>
          </a:stretch>
        </p:blipFill>
        <p:spPr>
          <a:xfrm>
            <a:off x="381000" y="3018183"/>
            <a:ext cx="11530091" cy="335280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0" name="标题 1"/>
          <p:cNvSpPr>
            <a:spLocks noGrp="1"/>
          </p:cNvSpPr>
          <p:nvPr>
            <p:ph type="title"/>
          </p:nvPr>
        </p:nvSpPr>
        <p:spPr/>
        <p:txBody>
          <a:bodyPr/>
          <a:lstStyle/>
          <a:p>
            <a:r>
              <a:rPr lang="en-US" altLang="zh-CN" dirty="0"/>
              <a:t>Inception</a:t>
            </a:r>
            <a:r>
              <a:rPr lang="zh-CN" altLang="en-US" dirty="0"/>
              <a:t>模块 </a:t>
            </a:r>
            <a:r>
              <a:rPr lang="en-US" altLang="zh-CN" dirty="0"/>
              <a:t>v1</a:t>
            </a:r>
            <a:endParaRPr lang="zh-CN" altLang="en-US" dirty="0"/>
          </a:p>
        </p:txBody>
      </p:sp>
      <p:sp>
        <p:nvSpPr>
          <p:cNvPr id="1048691" name="内容占位符 5"/>
          <p:cNvSpPr>
            <a:spLocks noGrp="1"/>
          </p:cNvSpPr>
          <p:nvPr>
            <p:ph idx="1"/>
          </p:nvPr>
        </p:nvSpPr>
        <p:spPr/>
        <p:txBody>
          <a:bodyPr/>
          <a:lstStyle/>
          <a:p>
            <a:r>
              <a:rPr lang="zh-CN" altLang="en-US" dirty="0"/>
              <a:t>在卷积网络中，如何设置卷积层的卷积核大小是一个十分关键的问题。</a:t>
            </a:r>
            <a:endParaRPr lang="en-US" altLang="zh-CN" dirty="0"/>
          </a:p>
          <a:p>
            <a:pPr lvl="1"/>
            <a:r>
              <a:rPr lang="zh-CN" altLang="en-US" dirty="0"/>
              <a:t>在</a:t>
            </a:r>
            <a:r>
              <a:rPr lang="en-US" altLang="zh-CN" dirty="0"/>
              <a:t>Inception</a:t>
            </a:r>
            <a:r>
              <a:rPr lang="zh-CN" altLang="en-US" dirty="0"/>
              <a:t>网络中，一个卷积层包含多个不同大小的卷积操作，称为</a:t>
            </a:r>
            <a:r>
              <a:rPr lang="en-US" altLang="zh-CN" dirty="0"/>
              <a:t>Inception</a:t>
            </a:r>
            <a:r>
              <a:rPr lang="zh-CN" altLang="en-US" dirty="0"/>
              <a:t>模块。</a:t>
            </a:r>
            <a:endParaRPr lang="en-US" altLang="zh-CN" dirty="0"/>
          </a:p>
          <a:p>
            <a:pPr lvl="1"/>
            <a:r>
              <a:rPr lang="en-US" altLang="zh-CN" dirty="0"/>
              <a:t>Inception</a:t>
            </a:r>
            <a:r>
              <a:rPr lang="zh-CN" altLang="en-US" dirty="0"/>
              <a:t>模块同时使用</a:t>
            </a:r>
            <a:r>
              <a:rPr lang="en-US" altLang="zh-CN" dirty="0"/>
              <a:t>1 × 1</a:t>
            </a:r>
            <a:r>
              <a:rPr lang="zh-CN" altLang="en-US" dirty="0"/>
              <a:t>、</a:t>
            </a:r>
            <a:r>
              <a:rPr lang="en-US" altLang="zh-CN" dirty="0"/>
              <a:t>3 × 3</a:t>
            </a:r>
            <a:r>
              <a:rPr lang="zh-CN" altLang="en-US" dirty="0"/>
              <a:t>、</a:t>
            </a:r>
            <a:r>
              <a:rPr lang="en-US" altLang="zh-CN" dirty="0"/>
              <a:t>5 × 5</a:t>
            </a:r>
            <a:r>
              <a:rPr lang="zh-CN" altLang="en-US" dirty="0"/>
              <a:t>等不同大小的卷积核，并将得到的特征映射在深度上拼接（堆叠）起来作为输出特征映射。</a:t>
            </a:r>
            <a:endParaRPr lang="en-US" altLang="zh-CN" dirty="0"/>
          </a:p>
        </p:txBody>
      </p:sp>
      <p:pic>
        <p:nvPicPr>
          <p:cNvPr id="2097187" name="图片 3" descr="屏幕剪辑"/>
          <p:cNvPicPr>
            <a:picLocks noChangeAspect="1"/>
          </p:cNvPicPr>
          <p:nvPr/>
        </p:nvPicPr>
        <p:blipFill>
          <a:blip r:embed="rId2"/>
          <a:stretch>
            <a:fillRect/>
          </a:stretch>
        </p:blipFill>
        <p:spPr>
          <a:xfrm>
            <a:off x="3429000" y="3891734"/>
            <a:ext cx="4562972" cy="2191840"/>
          </a:xfrm>
          <a:prstGeom prst="rect">
            <a:avLst/>
          </a:prstGeom>
        </p:spPr>
      </p:pic>
      <p:sp>
        <p:nvSpPr>
          <p:cNvPr id="1048692" name="矩形 4"/>
          <p:cNvSpPr/>
          <p:nvPr/>
        </p:nvSpPr>
        <p:spPr>
          <a:xfrm>
            <a:off x="6705600" y="3962400"/>
            <a:ext cx="3352800" cy="369332"/>
          </a:xfrm>
          <a:prstGeom prst="rect">
            <a:avLst/>
          </a:prstGeom>
        </p:spPr>
        <p:txBody>
          <a:bodyPr wrap="square">
            <a:spAutoFit/>
          </a:bodyPr>
          <a:lstStyle/>
          <a:p>
            <a:r>
              <a:rPr lang="zh-CN" altLang="en-US" dirty="0">
                <a:solidFill>
                  <a:srgbClr val="FF0000"/>
                </a:solidFill>
              </a:rPr>
              <a:t>卷积和最大汇聚都是等宽的。</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3" name="标题 1"/>
          <p:cNvSpPr>
            <a:spLocks noGrp="1"/>
          </p:cNvSpPr>
          <p:nvPr>
            <p:ph type="title"/>
          </p:nvPr>
        </p:nvSpPr>
        <p:spPr/>
        <p:txBody>
          <a:bodyPr/>
          <a:lstStyle/>
          <a:p>
            <a:r>
              <a:rPr lang="en-US" altLang="zh-CN" dirty="0"/>
              <a:t>Inception</a:t>
            </a:r>
            <a:r>
              <a:rPr lang="zh-CN" altLang="en-US" dirty="0"/>
              <a:t>模块 </a:t>
            </a:r>
            <a:r>
              <a:rPr lang="en-US" altLang="zh-CN" dirty="0"/>
              <a:t>v3</a:t>
            </a:r>
            <a:endParaRPr lang="zh-CN" altLang="en-US" dirty="0"/>
          </a:p>
        </p:txBody>
      </p:sp>
      <p:sp>
        <p:nvSpPr>
          <p:cNvPr id="1048694" name="内容占位符 5"/>
          <p:cNvSpPr>
            <a:spLocks noGrp="1"/>
          </p:cNvSpPr>
          <p:nvPr>
            <p:ph idx="1"/>
          </p:nvPr>
        </p:nvSpPr>
        <p:spPr/>
        <p:txBody>
          <a:bodyPr/>
          <a:lstStyle/>
          <a:p>
            <a:r>
              <a:rPr lang="zh-CN" altLang="en-US" dirty="0"/>
              <a:t>用多层</a:t>
            </a:r>
            <a:r>
              <a:rPr lang="zh-CN" altLang="en-US" b="1" dirty="0"/>
              <a:t>小卷积核</a:t>
            </a:r>
            <a:r>
              <a:rPr lang="zh-CN" altLang="en-US" dirty="0"/>
              <a:t>替换</a:t>
            </a:r>
            <a:r>
              <a:rPr lang="zh-CN" altLang="en-US" b="1" dirty="0"/>
              <a:t>大卷积核</a:t>
            </a:r>
            <a:r>
              <a:rPr lang="zh-CN" altLang="en-US" dirty="0"/>
              <a:t>，以减少计算量和参数量。</a:t>
            </a:r>
            <a:endParaRPr lang="en-US" altLang="zh-CN" dirty="0"/>
          </a:p>
          <a:p>
            <a:pPr lvl="1"/>
            <a:r>
              <a:rPr lang="zh-CN" altLang="en-US" dirty="0"/>
              <a:t>使用两层</a:t>
            </a:r>
            <a:r>
              <a:rPr lang="en-US" altLang="zh-CN" dirty="0"/>
              <a:t>3x3</a:t>
            </a:r>
            <a:r>
              <a:rPr lang="zh-CN" altLang="en-US" dirty="0"/>
              <a:t>的卷积来替换</a:t>
            </a:r>
            <a:r>
              <a:rPr lang="en-US" altLang="zh-CN" dirty="0"/>
              <a:t>v1</a:t>
            </a:r>
            <a:r>
              <a:rPr lang="zh-CN" altLang="en-US" dirty="0"/>
              <a:t>中的</a:t>
            </a:r>
            <a:r>
              <a:rPr lang="en-US" altLang="zh-CN" dirty="0"/>
              <a:t>5x5</a:t>
            </a:r>
            <a:r>
              <a:rPr lang="zh-CN" altLang="en-US" dirty="0"/>
              <a:t>的卷积</a:t>
            </a:r>
            <a:endParaRPr lang="en-US" altLang="zh-CN" dirty="0"/>
          </a:p>
          <a:p>
            <a:pPr lvl="1"/>
            <a:r>
              <a:rPr lang="zh-CN" altLang="en-US" dirty="0"/>
              <a:t>使用连续的</a:t>
            </a:r>
            <a:r>
              <a:rPr lang="en-US" altLang="zh-CN" i="1" dirty="0"/>
              <a:t>n</a:t>
            </a:r>
            <a:r>
              <a:rPr lang="en-US" altLang="zh-CN" dirty="0">
                <a:latin typeface="Cambria Math" panose="02040503050406030204" pitchFamily="18" charset="0"/>
                <a:ea typeface="Cambria Math" panose="02040503050406030204" pitchFamily="18" charset="0"/>
              </a:rPr>
              <a:t>×</a:t>
            </a:r>
            <a:r>
              <a:rPr lang="en-US" altLang="zh-CN" dirty="0"/>
              <a:t>1</a:t>
            </a:r>
            <a:r>
              <a:rPr lang="zh-CN" altLang="en-US" dirty="0"/>
              <a:t>和</a:t>
            </a:r>
            <a:r>
              <a:rPr lang="en-US" altLang="zh-CN" dirty="0"/>
              <a:t>1</a:t>
            </a:r>
            <a:r>
              <a:rPr lang="en-US" altLang="zh-CN" dirty="0">
                <a:latin typeface="Cambria Math" panose="02040503050406030204" pitchFamily="18" charset="0"/>
                <a:ea typeface="Cambria Math" panose="02040503050406030204" pitchFamily="18" charset="0"/>
              </a:rPr>
              <a:t>×</a:t>
            </a:r>
            <a:r>
              <a:rPr lang="en-US" altLang="zh-CN" i="1" dirty="0"/>
              <a:t>n</a:t>
            </a:r>
            <a:r>
              <a:rPr lang="zh-CN" altLang="en-US" dirty="0"/>
              <a:t>来替换</a:t>
            </a:r>
            <a:r>
              <a:rPr lang="en-US" altLang="zh-CN" i="1" dirty="0" err="1"/>
              <a:t>n</a:t>
            </a:r>
            <a:r>
              <a:rPr lang="en-US" altLang="zh-CN" dirty="0" err="1">
                <a:latin typeface="Cambria Math" panose="02040503050406030204" pitchFamily="18" charset="0"/>
                <a:ea typeface="Cambria Math" panose="02040503050406030204" pitchFamily="18" charset="0"/>
              </a:rPr>
              <a:t>×</a:t>
            </a:r>
            <a:r>
              <a:rPr lang="en-US" altLang="zh-CN" i="1" dirty="0" err="1"/>
              <a:t>n</a:t>
            </a:r>
            <a:r>
              <a:rPr lang="zh-CN" altLang="en-US" dirty="0"/>
              <a:t>的卷积。</a:t>
            </a:r>
          </a:p>
        </p:txBody>
      </p:sp>
      <p:pic>
        <p:nvPicPr>
          <p:cNvPr id="2097188" name="Picture 2" descr="这里写图片描述"/>
          <p:cNvPicPr>
            <a:picLocks noChangeAspect="1" noChangeArrowheads="1"/>
          </p:cNvPicPr>
          <p:nvPr/>
        </p:nvPicPr>
        <p:blipFill>
          <a:blip r:embed="rId2"/>
          <a:srcRect/>
          <a:stretch>
            <a:fillRect/>
          </a:stretch>
        </p:blipFill>
        <p:spPr bwMode="auto">
          <a:xfrm>
            <a:off x="1905000" y="2662691"/>
            <a:ext cx="3451225" cy="3204709"/>
          </a:xfrm>
          <a:prstGeom prst="rect">
            <a:avLst/>
          </a:prstGeom>
          <a:noFill/>
        </p:spPr>
      </p:pic>
      <p:pic>
        <p:nvPicPr>
          <p:cNvPr id="2097189" name="Picture 4" descr="这里写图片描述"/>
          <p:cNvPicPr>
            <a:picLocks noChangeAspect="1" noChangeArrowheads="1"/>
          </p:cNvPicPr>
          <p:nvPr/>
        </p:nvPicPr>
        <p:blipFill>
          <a:blip r:embed="rId3"/>
          <a:srcRect/>
          <a:stretch>
            <a:fillRect/>
          </a:stretch>
        </p:blipFill>
        <p:spPr bwMode="auto">
          <a:xfrm>
            <a:off x="7072622" y="2427367"/>
            <a:ext cx="2816241" cy="3675355"/>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650331" y="101600"/>
            <a:ext cx="11073674" cy="878613"/>
          </a:xfrm>
        </p:spPr>
        <p:txBody>
          <a:bodyPr>
            <a:normAutofit/>
          </a:bodyPr>
          <a:lstStyle/>
          <a:p>
            <a:pPr algn="l"/>
            <a:r>
              <a:rPr lang="zh-CN" sz="3600" b="1" dirty="0">
                <a:latin typeface="微软雅黑" panose="020B0503020204020204" pitchFamily="34" charset="-122"/>
                <a:ea typeface="微软雅黑" panose="020B0503020204020204" pitchFamily="34" charset="-122"/>
              </a:rPr>
              <a:t>卷积神经网络</a:t>
            </a:r>
          </a:p>
        </p:txBody>
      </p:sp>
      <p:sp>
        <p:nvSpPr>
          <p:cNvPr id="3" name="文本框 2"/>
          <p:cNvSpPr txBox="1"/>
          <p:nvPr/>
        </p:nvSpPr>
        <p:spPr>
          <a:xfrm>
            <a:off x="1094105" y="5086985"/>
            <a:ext cx="10186035" cy="1198880"/>
          </a:xfrm>
          <a:prstGeom prst="rect">
            <a:avLst/>
          </a:prstGeom>
          <a:noFill/>
          <a:ln>
            <a:no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t>在1998年</a:t>
            </a:r>
            <a:r>
              <a:rPr kumimoji="0" lang="zh-CN" altLang="en-US" sz="18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t>，</a:t>
            </a:r>
            <a:r>
              <a:rPr kumimoji="0" lang="en-US" altLang="zh-CN" sz="18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t>Yann LeCuu</a:t>
            </a:r>
            <a:r>
              <a:rPr kumimoji="0" lang="zh-CN" altLang="en-US" sz="18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t>等人</a:t>
            </a:r>
            <a:r>
              <a:rPr kumimoji="0" sz="18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t>提出基于梯度学习的卷积神经网络算法，并将其成功用于手写数字字符识别，在那时的技术条件下就能取得低于1%的错误率。因此，LeNet这一卷积神经网络便在当时效力于全美几乎所有的邮政系统，用来识别手写邮政编码进而分拣邮件和包裹。可以说，LeNet是第一个产生实际商业价值的卷积神经网络，同时也为卷积神经网络以后的发展奠定了坚实的基础。</a:t>
            </a:r>
          </a:p>
        </p:txBody>
      </p:sp>
      <p:pic>
        <p:nvPicPr>
          <p:cNvPr id="2" name="图片 1"/>
          <p:cNvPicPr>
            <a:picLocks noChangeAspect="1"/>
          </p:cNvPicPr>
          <p:nvPr/>
        </p:nvPicPr>
        <p:blipFill>
          <a:blip r:embed="rId3"/>
          <a:stretch>
            <a:fillRect/>
          </a:stretch>
        </p:blipFill>
        <p:spPr>
          <a:xfrm>
            <a:off x="1536700" y="1822450"/>
            <a:ext cx="9301480" cy="270827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5" name="标题 1"/>
          <p:cNvSpPr>
            <a:spLocks noGrp="1"/>
          </p:cNvSpPr>
          <p:nvPr>
            <p:ph type="title"/>
          </p:nvPr>
        </p:nvSpPr>
        <p:spPr/>
        <p:txBody>
          <a:bodyPr/>
          <a:lstStyle/>
          <a:p>
            <a:r>
              <a:rPr lang="en-US" altLang="zh-CN" dirty="0"/>
              <a:t>(6) </a:t>
            </a:r>
            <a:r>
              <a:rPr lang="zh-CN" altLang="en-US" dirty="0"/>
              <a:t>残差网络 </a:t>
            </a:r>
            <a:r>
              <a:rPr lang="en-US" altLang="zh-CN" dirty="0" err="1"/>
              <a:t>ResNet</a:t>
            </a:r>
            <a:endParaRPr lang="zh-CN" altLang="en-US" dirty="0"/>
          </a:p>
        </p:txBody>
      </p:sp>
      <p:sp>
        <p:nvSpPr>
          <p:cNvPr id="1048696" name="内容占位符 2"/>
          <p:cNvSpPr>
            <a:spLocks noGrp="1"/>
          </p:cNvSpPr>
          <p:nvPr>
            <p:ph idx="1"/>
          </p:nvPr>
        </p:nvSpPr>
        <p:spPr/>
        <p:txBody>
          <a:bodyPr/>
          <a:lstStyle/>
          <a:p>
            <a:r>
              <a:rPr lang="zh-CN" altLang="en-US" sz="2800" dirty="0"/>
              <a:t>残差网络（</a:t>
            </a:r>
            <a:r>
              <a:rPr lang="en-US" altLang="zh-CN" sz="2800" dirty="0"/>
              <a:t>Residual Network</a:t>
            </a:r>
            <a:r>
              <a:rPr lang="zh-CN" altLang="en-US" sz="2800" dirty="0"/>
              <a:t>，</a:t>
            </a:r>
            <a:r>
              <a:rPr lang="en-US" altLang="zh-CN" sz="2800" dirty="0" err="1"/>
              <a:t>ResNet</a:t>
            </a:r>
            <a:r>
              <a:rPr lang="zh-CN" altLang="en-US" sz="2800" dirty="0"/>
              <a:t>）是通过给非线性的卷积层增加</a:t>
            </a:r>
            <a:r>
              <a:rPr lang="zh-CN" altLang="en-US" sz="2800" b="1" dirty="0">
                <a:solidFill>
                  <a:srgbClr val="FF0000"/>
                </a:solidFill>
              </a:rPr>
              <a:t>直连边</a:t>
            </a:r>
            <a:r>
              <a:rPr lang="zh-CN" altLang="en-US" sz="2800" dirty="0"/>
              <a:t>的方式来提高信息的传播效率。</a:t>
            </a:r>
            <a:endParaRPr lang="en-US" altLang="zh-CN" sz="2800" dirty="0"/>
          </a:p>
          <a:p>
            <a:pPr lvl="1"/>
            <a:r>
              <a:rPr lang="zh-CN" altLang="en-US" sz="2400" dirty="0"/>
              <a:t>假设在一个深度网络中，我们期望一个非线性单元（可以为一层或多层的卷积层）</a:t>
            </a:r>
            <a:r>
              <a:rPr lang="en-US" altLang="zh-CN" sz="2400" dirty="0">
                <a:solidFill>
                  <a:srgbClr val="C00000"/>
                </a:solidFill>
              </a:rPr>
              <a:t>f(</a:t>
            </a:r>
            <a:r>
              <a:rPr lang="en-US" altLang="zh-CN" sz="2400" dirty="0" err="1">
                <a:solidFill>
                  <a:srgbClr val="C00000"/>
                </a:solidFill>
              </a:rPr>
              <a:t>x,θ</a:t>
            </a:r>
            <a:r>
              <a:rPr lang="en-US" altLang="zh-CN" sz="2400" dirty="0">
                <a:solidFill>
                  <a:srgbClr val="C00000"/>
                </a:solidFill>
              </a:rPr>
              <a:t>)</a:t>
            </a:r>
            <a:r>
              <a:rPr lang="zh-CN" altLang="en-US" sz="2400" dirty="0"/>
              <a:t>去逼近一个目标函数为</a:t>
            </a:r>
            <a:r>
              <a:rPr lang="en-US" altLang="zh-CN" sz="2400" dirty="0">
                <a:solidFill>
                  <a:srgbClr val="C00000"/>
                </a:solidFill>
              </a:rPr>
              <a:t>h(x)</a:t>
            </a:r>
            <a:r>
              <a:rPr lang="zh-CN" altLang="en-US" sz="2400" dirty="0"/>
              <a:t>。</a:t>
            </a:r>
            <a:endParaRPr lang="en-US" altLang="zh-CN" sz="2400" dirty="0"/>
          </a:p>
          <a:p>
            <a:pPr lvl="1"/>
            <a:r>
              <a:rPr lang="zh-CN" altLang="en-US" sz="2400" dirty="0"/>
              <a:t>将目标函数拆分成两部分：</a:t>
            </a:r>
            <a:r>
              <a:rPr lang="zh-CN" altLang="en-US" sz="2400" dirty="0">
                <a:solidFill>
                  <a:srgbClr val="FF0000"/>
                </a:solidFill>
              </a:rPr>
              <a:t>恒等函数</a:t>
            </a:r>
            <a:r>
              <a:rPr lang="zh-CN" altLang="en-US" sz="2400" dirty="0"/>
              <a:t>和</a:t>
            </a:r>
            <a:r>
              <a:rPr lang="zh-CN" altLang="en-US" sz="2400" dirty="0">
                <a:solidFill>
                  <a:srgbClr val="FF0000"/>
                </a:solidFill>
              </a:rPr>
              <a:t>残差函数</a:t>
            </a:r>
            <a:endParaRPr lang="zh-CN" altLang="en-US" sz="2400" dirty="0"/>
          </a:p>
        </p:txBody>
      </p:sp>
      <p:pic>
        <p:nvPicPr>
          <p:cNvPr id="2097190" name="图片 3" descr="屏幕剪辑"/>
          <p:cNvPicPr>
            <a:picLocks noChangeAspect="1"/>
          </p:cNvPicPr>
          <p:nvPr/>
        </p:nvPicPr>
        <p:blipFill>
          <a:blip r:embed="rId2"/>
          <a:stretch>
            <a:fillRect/>
          </a:stretch>
        </p:blipFill>
        <p:spPr>
          <a:xfrm>
            <a:off x="2836462" y="3669710"/>
            <a:ext cx="4707337" cy="1240950"/>
          </a:xfrm>
          <a:prstGeom prst="rect">
            <a:avLst/>
          </a:prstGeom>
        </p:spPr>
      </p:pic>
      <p:pic>
        <p:nvPicPr>
          <p:cNvPr id="2097191" name="图片 4" descr="屏幕剪辑"/>
          <p:cNvPicPr>
            <a:picLocks noChangeAspect="1"/>
          </p:cNvPicPr>
          <p:nvPr/>
        </p:nvPicPr>
        <p:blipFill>
          <a:blip r:embed="rId3"/>
          <a:stretch>
            <a:fillRect/>
          </a:stretch>
        </p:blipFill>
        <p:spPr>
          <a:xfrm>
            <a:off x="7543799" y="4871008"/>
            <a:ext cx="1637236" cy="691591"/>
          </a:xfrm>
          <a:prstGeom prst="rect">
            <a:avLst/>
          </a:prstGeom>
        </p:spPr>
      </p:pic>
      <p:cxnSp>
        <p:nvCxnSpPr>
          <p:cNvPr id="3145731" name="直接箭头连接符 5"/>
          <p:cNvCxnSpPr>
            <a:cxnSpLocks/>
            <a:endCxn id="2097191" idx="1"/>
          </p:cNvCxnSpPr>
          <p:nvPr/>
        </p:nvCxnSpPr>
        <p:spPr>
          <a:xfrm>
            <a:off x="6692033" y="4871010"/>
            <a:ext cx="851766" cy="34579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7" name="标题 1"/>
          <p:cNvSpPr>
            <a:spLocks noGrp="1"/>
          </p:cNvSpPr>
          <p:nvPr>
            <p:ph type="title"/>
          </p:nvPr>
        </p:nvSpPr>
        <p:spPr/>
        <p:txBody>
          <a:bodyPr/>
          <a:lstStyle/>
          <a:p>
            <a:r>
              <a:rPr lang="zh-CN" altLang="en-US" dirty="0"/>
              <a:t>残差单元</a:t>
            </a:r>
          </a:p>
        </p:txBody>
      </p:sp>
      <p:pic>
        <p:nvPicPr>
          <p:cNvPr id="2097192" name="Picture 2" descr="http://caffecn.cn/uploads/answer/20160126/fd0cbb9c88c7347e655456edf4549c7c.JPG"/>
          <p:cNvPicPr>
            <a:picLocks noChangeAspect="1" noChangeArrowheads="1"/>
          </p:cNvPicPr>
          <p:nvPr/>
        </p:nvPicPr>
        <p:blipFill>
          <a:blip r:embed="rId3"/>
          <a:srcRect/>
          <a:stretch>
            <a:fillRect/>
          </a:stretch>
        </p:blipFill>
        <p:spPr bwMode="auto">
          <a:xfrm>
            <a:off x="2231119" y="3390997"/>
            <a:ext cx="7966075" cy="2808756"/>
          </a:xfrm>
          <a:prstGeom prst="rect">
            <a:avLst/>
          </a:prstGeom>
          <a:noFill/>
        </p:spPr>
      </p:pic>
      <p:pic>
        <p:nvPicPr>
          <p:cNvPr id="2097193" name="图片 4" descr="屏幕剪辑"/>
          <p:cNvPicPr>
            <a:picLocks noChangeAspect="1"/>
          </p:cNvPicPr>
          <p:nvPr/>
        </p:nvPicPr>
        <p:blipFill>
          <a:blip r:embed="rId4"/>
          <a:stretch>
            <a:fillRect/>
          </a:stretch>
        </p:blipFill>
        <p:spPr>
          <a:xfrm>
            <a:off x="4589263" y="228601"/>
            <a:ext cx="3013474" cy="3086197"/>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97192"/>
                                        </p:tgtEl>
                                        <p:attrNameLst>
                                          <p:attrName>style.visibility</p:attrName>
                                        </p:attrNameLst>
                                      </p:cBhvr>
                                      <p:to>
                                        <p:strVal val="visible"/>
                                      </p:to>
                                    </p:set>
                                    <p:animEffect transition="in" filter="fade">
                                      <p:cBhvr>
                                        <p:cTn id="7" dur="500"/>
                                        <p:tgtEl>
                                          <p:spTgt spid="2097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8" name="标题 1"/>
          <p:cNvSpPr>
            <a:spLocks noGrp="1"/>
          </p:cNvSpPr>
          <p:nvPr>
            <p:ph type="title"/>
          </p:nvPr>
        </p:nvSpPr>
        <p:spPr/>
        <p:txBody>
          <a:bodyPr/>
          <a:lstStyle/>
          <a:p>
            <a:r>
              <a:rPr lang="en-US" altLang="zh-CN" dirty="0" err="1"/>
              <a:t>ResNet</a:t>
            </a:r>
            <a:endParaRPr lang="zh-CN" altLang="en-US" dirty="0"/>
          </a:p>
        </p:txBody>
      </p:sp>
      <p:sp>
        <p:nvSpPr>
          <p:cNvPr id="1048699" name="内容占位符 2"/>
          <p:cNvSpPr>
            <a:spLocks noGrp="1"/>
          </p:cNvSpPr>
          <p:nvPr>
            <p:ph idx="1"/>
          </p:nvPr>
        </p:nvSpPr>
        <p:spPr/>
        <p:txBody>
          <a:bodyPr/>
          <a:lstStyle/>
          <a:p>
            <a:r>
              <a:rPr lang="en-US" altLang="zh-CN" dirty="0"/>
              <a:t>2015 ILSVRC winner </a:t>
            </a:r>
            <a:r>
              <a:rPr lang="zh-CN" altLang="en-US" dirty="0"/>
              <a:t>（</a:t>
            </a:r>
            <a:r>
              <a:rPr lang="en-US" altLang="zh-CN" dirty="0"/>
              <a:t>152</a:t>
            </a:r>
            <a:r>
              <a:rPr lang="zh-CN" altLang="en-US" dirty="0"/>
              <a:t>层）</a:t>
            </a:r>
            <a:endParaRPr lang="en-US" altLang="zh-CN" dirty="0"/>
          </a:p>
          <a:p>
            <a:pPr lvl="1"/>
            <a:r>
              <a:rPr lang="zh-CN" altLang="en-US" dirty="0"/>
              <a:t>错误率：</a:t>
            </a:r>
            <a:r>
              <a:rPr lang="en-US" altLang="zh-CN" dirty="0"/>
              <a:t>3.57%</a:t>
            </a:r>
            <a:endParaRPr lang="zh-CN" altLang="en-US" dirty="0"/>
          </a:p>
        </p:txBody>
      </p:sp>
      <p:pic>
        <p:nvPicPr>
          <p:cNvPr id="2097194" name="图片 3"/>
          <p:cNvPicPr>
            <a:picLocks noChangeAspect="1"/>
          </p:cNvPicPr>
          <p:nvPr/>
        </p:nvPicPr>
        <p:blipFill>
          <a:blip r:embed="rId2"/>
          <a:stretch>
            <a:fillRect/>
          </a:stretch>
        </p:blipFill>
        <p:spPr>
          <a:xfrm>
            <a:off x="381000" y="2133600"/>
            <a:ext cx="10613841" cy="396240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7" name="标题 1"/>
          <p:cNvSpPr>
            <a:spLocks noGrp="1"/>
          </p:cNvSpPr>
          <p:nvPr>
            <p:ph type="title"/>
          </p:nvPr>
        </p:nvSpPr>
        <p:spPr/>
        <p:txBody>
          <a:bodyPr/>
          <a:lstStyle/>
          <a:p>
            <a:r>
              <a:rPr lang="en-US" altLang="zh-CN" dirty="0"/>
              <a:t>CNN </a:t>
            </a:r>
            <a:r>
              <a:rPr lang="zh-CN" altLang="en-US" dirty="0"/>
              <a:t>可视化：滤波器</a:t>
            </a:r>
          </a:p>
        </p:txBody>
      </p:sp>
      <p:sp>
        <p:nvSpPr>
          <p:cNvPr id="1048718" name="内容占位符 2"/>
          <p:cNvSpPr>
            <a:spLocks noGrp="1"/>
          </p:cNvSpPr>
          <p:nvPr>
            <p:ph idx="1"/>
          </p:nvPr>
        </p:nvSpPr>
        <p:spPr/>
        <p:txBody>
          <a:bodyPr/>
          <a:lstStyle/>
          <a:p>
            <a:r>
              <a:rPr lang="en-US" altLang="zh-CN" dirty="0" err="1"/>
              <a:t>AlexNet</a:t>
            </a:r>
            <a:r>
              <a:rPr lang="zh-CN" altLang="en-US" dirty="0"/>
              <a:t>中的滤波器（</a:t>
            </a:r>
            <a:r>
              <a:rPr lang="en-US" altLang="zh-CN" dirty="0"/>
              <a:t>96 filters [11x11x3]</a:t>
            </a:r>
            <a:r>
              <a:rPr lang="zh-CN" altLang="en-US" dirty="0"/>
              <a:t>）</a:t>
            </a:r>
          </a:p>
        </p:txBody>
      </p:sp>
      <p:pic>
        <p:nvPicPr>
          <p:cNvPr id="2097204" name="图片 3"/>
          <p:cNvPicPr>
            <a:picLocks noChangeAspect="1"/>
          </p:cNvPicPr>
          <p:nvPr/>
        </p:nvPicPr>
        <p:blipFill>
          <a:blip r:embed="rId3"/>
          <a:stretch>
            <a:fillRect/>
          </a:stretch>
        </p:blipFill>
        <p:spPr>
          <a:xfrm>
            <a:off x="990600" y="1600200"/>
            <a:ext cx="9296400" cy="3677045"/>
          </a:xfrm>
          <a:prstGeom prst="rect">
            <a:avLst/>
          </a:prstGeom>
        </p:spPr>
      </p:pic>
      <p:sp>
        <p:nvSpPr>
          <p:cNvPr id="2" name="矩形 1"/>
          <p:cNvSpPr/>
          <p:nvPr/>
        </p:nvSpPr>
        <p:spPr>
          <a:xfrm>
            <a:off x="0" y="5273932"/>
            <a:ext cx="12039600" cy="1477328"/>
          </a:xfrm>
          <a:prstGeom prst="rect">
            <a:avLst/>
          </a:prstGeom>
        </p:spPr>
        <p:txBody>
          <a:bodyPr wrap="square">
            <a:spAutoFit/>
          </a:bodyPr>
          <a:lstStyle/>
          <a:p>
            <a:r>
              <a:rPr lang="en-US" altLang="zh-CN" dirty="0"/>
              <a:t>Example filters learned by </a:t>
            </a:r>
            <a:r>
              <a:rPr lang="en-US" altLang="zh-CN" dirty="0" err="1"/>
              <a:t>Krizhevsky</a:t>
            </a:r>
            <a:r>
              <a:rPr lang="en-US" altLang="zh-CN" dirty="0"/>
              <a:t> et al. Each of the 96 filters shown here is of size [11x11x3], and each one is shared by the 55*55 neurons in one depth slice. Notice that the parameter sharing assumption is relatively reasonable: If detecting a horizontal edge is important at some location in the image, it should intuitively be useful at some other location as well due to the translationally-invariant structure of images. There is therefore no need to relearn to detect a horizontal edge at every one of the 55*55 distinct locations in the Conv layer output volume.</a:t>
            </a:r>
            <a:endParaRPr lang="zh-CN" alt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9pPr>
          </a:lstStyle>
          <a:p>
            <a:r>
              <a:rPr 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理解和可视化神经网络</a:t>
            </a:r>
            <a:endParaRPr 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 name="文本框 2"/>
          <p:cNvSpPr txBox="1"/>
          <p:nvPr/>
        </p:nvSpPr>
        <p:spPr>
          <a:xfrm>
            <a:off x="707390" y="1521460"/>
            <a:ext cx="10821035" cy="645160"/>
          </a:xfrm>
          <a:prstGeom prst="rect">
            <a:avLst/>
          </a:prstGeom>
          <a:noFill/>
        </p:spPr>
        <p:txBody>
          <a:bodyPr wrap="square" rtlCol="0">
            <a:spAutoFit/>
          </a:bodyPr>
          <a:lstStyle/>
          <a:p>
            <a:r>
              <a:rPr lang="zh-CN" altLang="zh-CN"/>
              <a:t>这一节将展示如何可视化卷积神经网络的每一层输出的特征图，这里选取的卷积神经网络是</a:t>
            </a:r>
            <a:r>
              <a:rPr lang="en-US" altLang="zh-CN"/>
              <a:t>pytorch</a:t>
            </a:r>
            <a:r>
              <a:rPr lang="zh-CN" altLang="en-US"/>
              <a:t>框架提供的</a:t>
            </a:r>
            <a:r>
              <a:rPr lang="en-US" altLang="zh-CN"/>
              <a:t>VGG16</a:t>
            </a:r>
            <a:r>
              <a:rPr lang="zh-CN" altLang="en-US"/>
              <a:t>模型。</a:t>
            </a:r>
          </a:p>
        </p:txBody>
      </p:sp>
      <p:pic>
        <p:nvPicPr>
          <p:cNvPr id="5" name="图片 4" descr="flower"/>
          <p:cNvPicPr>
            <a:picLocks noChangeAspect="1"/>
          </p:cNvPicPr>
          <p:nvPr/>
        </p:nvPicPr>
        <p:blipFill>
          <a:blip r:embed="rId3"/>
          <a:stretch>
            <a:fillRect/>
          </a:stretch>
        </p:blipFill>
        <p:spPr>
          <a:xfrm>
            <a:off x="707390" y="2592705"/>
            <a:ext cx="4816475" cy="3612515"/>
          </a:xfrm>
          <a:prstGeom prst="rect">
            <a:avLst/>
          </a:prstGeom>
        </p:spPr>
      </p:pic>
      <p:sp>
        <p:nvSpPr>
          <p:cNvPr id="10" name="文本框 9"/>
          <p:cNvSpPr txBox="1"/>
          <p:nvPr/>
        </p:nvSpPr>
        <p:spPr>
          <a:xfrm>
            <a:off x="6287135" y="2592705"/>
            <a:ext cx="4773295" cy="645160"/>
          </a:xfrm>
          <a:prstGeom prst="rect">
            <a:avLst/>
          </a:prstGeom>
          <a:noFill/>
        </p:spPr>
        <p:txBody>
          <a:bodyPr wrap="square" rtlCol="0">
            <a:spAutoFit/>
          </a:bodyPr>
          <a:lstStyle/>
          <a:p>
            <a:r>
              <a:rPr lang="zh-CN" altLang="en-US"/>
              <a:t>网络的输入以左图的花为例，在经过</a:t>
            </a:r>
            <a:r>
              <a:rPr lang="en-US" altLang="zh-CN"/>
              <a:t>VGG16</a:t>
            </a:r>
            <a:r>
              <a:rPr lang="zh-CN" altLang="en-US"/>
              <a:t>的第一层卷积层之后，就会有</a:t>
            </a:r>
            <a:r>
              <a:rPr lang="en-US" altLang="zh-CN"/>
              <a:t>64</a:t>
            </a:r>
            <a:r>
              <a:rPr lang="zh-CN" altLang="en-US"/>
              <a:t>个特征图：</a:t>
            </a:r>
          </a:p>
        </p:txBody>
      </p:sp>
      <p:pic>
        <p:nvPicPr>
          <p:cNvPr id="11" name="图片 10" descr="0totImg"/>
          <p:cNvPicPr>
            <a:picLocks noChangeAspect="1"/>
          </p:cNvPicPr>
          <p:nvPr/>
        </p:nvPicPr>
        <p:blipFill>
          <a:blip r:embed="rId4"/>
          <a:stretch>
            <a:fillRect/>
          </a:stretch>
        </p:blipFill>
        <p:spPr>
          <a:xfrm>
            <a:off x="6287135" y="3161030"/>
            <a:ext cx="4606290" cy="3454400"/>
          </a:xfrm>
          <a:prstGeom prst="rect">
            <a:avLst/>
          </a:prstGeom>
        </p:spPr>
      </p:pic>
    </p:spTree>
    <p:extLst>
      <p:ext uri="{BB962C8B-B14F-4D97-AF65-F5344CB8AC3E}">
        <p14:creationId xmlns:p14="http://schemas.microsoft.com/office/powerpoint/2010/main" val="3902588912"/>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9pPr>
          </a:lstStyle>
          <a:p>
            <a:r>
              <a:rPr 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理解和可视化神经网络</a:t>
            </a:r>
            <a:endParaRPr 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 name="文本框 3"/>
          <p:cNvSpPr txBox="1"/>
          <p:nvPr/>
        </p:nvSpPr>
        <p:spPr>
          <a:xfrm>
            <a:off x="707390" y="1290320"/>
            <a:ext cx="8051165" cy="368300"/>
          </a:xfrm>
          <a:prstGeom prst="rect">
            <a:avLst/>
          </a:prstGeom>
          <a:noFill/>
        </p:spPr>
        <p:txBody>
          <a:bodyPr wrap="square" rtlCol="0">
            <a:spAutoFit/>
          </a:bodyPr>
          <a:lstStyle/>
          <a:p>
            <a:r>
              <a:rPr lang="zh-CN" altLang="en-US"/>
              <a:t>首先是获取到</a:t>
            </a:r>
            <a:r>
              <a:rPr lang="en-US" altLang="zh-CN"/>
              <a:t>VGG16</a:t>
            </a:r>
            <a:r>
              <a:rPr lang="zh-CN" altLang="en-US"/>
              <a:t>的模型，以及一些路径的初始化。</a:t>
            </a:r>
          </a:p>
        </p:txBody>
      </p:sp>
      <p:pic>
        <p:nvPicPr>
          <p:cNvPr id="7" name="图片 6"/>
          <p:cNvPicPr>
            <a:picLocks noChangeAspect="1"/>
          </p:cNvPicPr>
          <p:nvPr>
            <p:custDataLst>
              <p:tags r:id="rId1"/>
            </p:custDataLst>
          </p:nvPr>
        </p:nvPicPr>
        <p:blipFill>
          <a:blip r:embed="rId5"/>
          <a:stretch>
            <a:fillRect/>
          </a:stretch>
        </p:blipFill>
        <p:spPr>
          <a:xfrm>
            <a:off x="707390" y="3482975"/>
            <a:ext cx="6238240" cy="2832100"/>
          </a:xfrm>
          <a:prstGeom prst="rect">
            <a:avLst/>
          </a:prstGeom>
        </p:spPr>
      </p:pic>
      <p:sp>
        <p:nvSpPr>
          <p:cNvPr id="8" name="文本框 7"/>
          <p:cNvSpPr txBox="1"/>
          <p:nvPr/>
        </p:nvSpPr>
        <p:spPr>
          <a:xfrm>
            <a:off x="7546975" y="4089400"/>
            <a:ext cx="3834130" cy="922020"/>
          </a:xfrm>
          <a:prstGeom prst="rect">
            <a:avLst/>
          </a:prstGeom>
          <a:noFill/>
        </p:spPr>
        <p:txBody>
          <a:bodyPr wrap="square" rtlCol="0">
            <a:spAutoFit/>
          </a:bodyPr>
          <a:lstStyle/>
          <a:p>
            <a:r>
              <a:rPr lang="zh-CN" altLang="en-US"/>
              <a:t>然后是对输入的图片先进行预处理，使图像能够变成被卷积神经网络所接受的大小。</a:t>
            </a:r>
          </a:p>
        </p:txBody>
      </p:sp>
      <p:pic>
        <p:nvPicPr>
          <p:cNvPr id="3" name="图片 2"/>
          <p:cNvPicPr>
            <a:picLocks noChangeAspect="1"/>
          </p:cNvPicPr>
          <p:nvPr>
            <p:custDataLst>
              <p:tags r:id="rId2"/>
            </p:custDataLst>
          </p:nvPr>
        </p:nvPicPr>
        <p:blipFill>
          <a:blip r:embed="rId6"/>
          <a:stretch>
            <a:fillRect/>
          </a:stretch>
        </p:blipFill>
        <p:spPr>
          <a:xfrm>
            <a:off x="707390" y="1658620"/>
            <a:ext cx="7187565" cy="1772920"/>
          </a:xfrm>
          <a:prstGeom prst="rect">
            <a:avLst/>
          </a:prstGeom>
        </p:spPr>
      </p:pic>
    </p:spTree>
    <p:extLst>
      <p:ext uri="{BB962C8B-B14F-4D97-AF65-F5344CB8AC3E}">
        <p14:creationId xmlns:p14="http://schemas.microsoft.com/office/powerpoint/2010/main" val="515003709"/>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9pPr>
          </a:lstStyle>
          <a:p>
            <a:r>
              <a:rPr 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理解和可视化神经网络</a:t>
            </a:r>
            <a:endParaRPr 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 name="文本框 3"/>
          <p:cNvSpPr txBox="1"/>
          <p:nvPr/>
        </p:nvSpPr>
        <p:spPr>
          <a:xfrm>
            <a:off x="707390" y="1290320"/>
            <a:ext cx="8051165" cy="368300"/>
          </a:xfrm>
          <a:prstGeom prst="rect">
            <a:avLst/>
          </a:prstGeom>
          <a:noFill/>
        </p:spPr>
        <p:txBody>
          <a:bodyPr wrap="square" rtlCol="0">
            <a:spAutoFit/>
          </a:bodyPr>
          <a:lstStyle/>
          <a:p>
            <a:r>
              <a:rPr lang="zh-CN"/>
              <a:t>下面是</a:t>
            </a:r>
            <a:r>
              <a:rPr lang="en-US" altLang="zh-CN"/>
              <a:t>VGG16</a:t>
            </a:r>
            <a:r>
              <a:rPr lang="zh-CN" altLang="en-US"/>
              <a:t>的整个模型的结构。</a:t>
            </a:r>
          </a:p>
        </p:txBody>
      </p:sp>
      <p:pic>
        <p:nvPicPr>
          <p:cNvPr id="2" name="图片 1"/>
          <p:cNvPicPr>
            <a:picLocks noChangeAspect="1"/>
          </p:cNvPicPr>
          <p:nvPr/>
        </p:nvPicPr>
        <p:blipFill>
          <a:blip r:embed="rId3"/>
          <a:stretch>
            <a:fillRect/>
          </a:stretch>
        </p:blipFill>
        <p:spPr>
          <a:xfrm>
            <a:off x="785495" y="1756410"/>
            <a:ext cx="4921250" cy="4417060"/>
          </a:xfrm>
          <a:prstGeom prst="rect">
            <a:avLst/>
          </a:prstGeom>
        </p:spPr>
      </p:pic>
      <p:pic>
        <p:nvPicPr>
          <p:cNvPr id="5" name="图片 4"/>
          <p:cNvPicPr>
            <a:picLocks noChangeAspect="1"/>
          </p:cNvPicPr>
          <p:nvPr/>
        </p:nvPicPr>
        <p:blipFill>
          <a:blip r:embed="rId4"/>
          <a:stretch>
            <a:fillRect/>
          </a:stretch>
        </p:blipFill>
        <p:spPr>
          <a:xfrm>
            <a:off x="5781675" y="1756410"/>
            <a:ext cx="5484495" cy="2458085"/>
          </a:xfrm>
          <a:prstGeom prst="rect">
            <a:avLst/>
          </a:prstGeom>
        </p:spPr>
      </p:pic>
    </p:spTree>
    <p:extLst>
      <p:ext uri="{BB962C8B-B14F-4D97-AF65-F5344CB8AC3E}">
        <p14:creationId xmlns:p14="http://schemas.microsoft.com/office/powerpoint/2010/main" val="2881232539"/>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9pPr>
          </a:lstStyle>
          <a:p>
            <a:r>
              <a:rPr 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理解和可视化神经网络</a:t>
            </a:r>
            <a:endParaRPr 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 name="文本框 3"/>
          <p:cNvSpPr txBox="1"/>
          <p:nvPr/>
        </p:nvSpPr>
        <p:spPr>
          <a:xfrm>
            <a:off x="649605" y="1677035"/>
            <a:ext cx="5885180" cy="1198880"/>
          </a:xfrm>
          <a:prstGeom prst="rect">
            <a:avLst/>
          </a:prstGeom>
          <a:noFill/>
        </p:spPr>
        <p:txBody>
          <a:bodyPr wrap="square" rtlCol="0">
            <a:spAutoFit/>
          </a:bodyPr>
          <a:lstStyle/>
          <a:p>
            <a:r>
              <a:rPr lang="zh-CN"/>
              <a:t>将处理后的图片输入</a:t>
            </a:r>
            <a:r>
              <a:rPr lang="en-US" altLang="zh-CN"/>
              <a:t>VGG16</a:t>
            </a:r>
            <a:r>
              <a:rPr lang="zh-CN" altLang="en-US"/>
              <a:t>网络进行前向传播，但是在传播的过程中计算当前的网络层数，直到当前的网络层数等于我们所希望可视化的层数，这样就能获取到我们需要的特征图。</a:t>
            </a:r>
          </a:p>
        </p:txBody>
      </p:sp>
      <p:pic>
        <p:nvPicPr>
          <p:cNvPr id="3" name="图片 2"/>
          <p:cNvPicPr>
            <a:picLocks noChangeAspect="1"/>
          </p:cNvPicPr>
          <p:nvPr/>
        </p:nvPicPr>
        <p:blipFill>
          <a:blip r:embed="rId3"/>
          <a:stretch>
            <a:fillRect/>
          </a:stretch>
        </p:blipFill>
        <p:spPr>
          <a:xfrm>
            <a:off x="6592570" y="1290320"/>
            <a:ext cx="5400675" cy="1971675"/>
          </a:xfrm>
          <a:prstGeom prst="rect">
            <a:avLst/>
          </a:prstGeom>
        </p:spPr>
      </p:pic>
      <p:pic>
        <p:nvPicPr>
          <p:cNvPr id="5" name="图片 4"/>
          <p:cNvPicPr>
            <a:picLocks noChangeAspect="1"/>
          </p:cNvPicPr>
          <p:nvPr/>
        </p:nvPicPr>
        <p:blipFill>
          <a:blip r:embed="rId4"/>
          <a:stretch>
            <a:fillRect/>
          </a:stretch>
        </p:blipFill>
        <p:spPr>
          <a:xfrm>
            <a:off x="707390" y="3516630"/>
            <a:ext cx="5570855" cy="3173730"/>
          </a:xfrm>
          <a:prstGeom prst="rect">
            <a:avLst/>
          </a:prstGeom>
        </p:spPr>
      </p:pic>
      <p:sp>
        <p:nvSpPr>
          <p:cNvPr id="9" name="文本框 8"/>
          <p:cNvSpPr txBox="1"/>
          <p:nvPr/>
        </p:nvSpPr>
        <p:spPr>
          <a:xfrm>
            <a:off x="6592570" y="4504055"/>
            <a:ext cx="5401310" cy="1198880"/>
          </a:xfrm>
          <a:prstGeom prst="rect">
            <a:avLst/>
          </a:prstGeom>
          <a:noFill/>
        </p:spPr>
        <p:txBody>
          <a:bodyPr wrap="square" rtlCol="0">
            <a:spAutoFit/>
          </a:bodyPr>
          <a:lstStyle/>
          <a:p>
            <a:r>
              <a:rPr lang="zh-CN" altLang="en-US"/>
              <a:t>在得到第</a:t>
            </a:r>
            <a:r>
              <a:rPr lang="en-US" altLang="zh-CN"/>
              <a:t>k</a:t>
            </a:r>
            <a:r>
              <a:rPr lang="zh-CN" altLang="en-US"/>
              <a:t>层的特征图之后，就要显示特征图，但是由于每一层的特征图可能有多个（第一层卷积层的输出特征图就有</a:t>
            </a:r>
            <a:r>
              <a:rPr lang="en-US" altLang="zh-CN"/>
              <a:t>64</a:t>
            </a:r>
            <a:r>
              <a:rPr lang="zh-CN" altLang="en-US"/>
              <a:t>个），所以我们得到某一层的所有特征图后，需要遍历取出。</a:t>
            </a:r>
          </a:p>
        </p:txBody>
      </p:sp>
    </p:spTree>
    <p:extLst>
      <p:ext uri="{BB962C8B-B14F-4D97-AF65-F5344CB8AC3E}">
        <p14:creationId xmlns:p14="http://schemas.microsoft.com/office/powerpoint/2010/main" val="1460384745"/>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9pPr>
          </a:lstStyle>
          <a:p>
            <a:r>
              <a:rPr 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理解和可视化神经网络</a:t>
            </a:r>
            <a:endParaRPr 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707390" y="1710690"/>
            <a:ext cx="7116445" cy="3765550"/>
          </a:xfrm>
          <a:prstGeom prst="rect">
            <a:avLst/>
          </a:prstGeom>
        </p:spPr>
      </p:pic>
      <p:sp>
        <p:nvSpPr>
          <p:cNvPr id="7" name="文本框 6"/>
          <p:cNvSpPr txBox="1"/>
          <p:nvPr/>
        </p:nvSpPr>
        <p:spPr>
          <a:xfrm>
            <a:off x="8395970" y="2967990"/>
            <a:ext cx="3143885" cy="922020"/>
          </a:xfrm>
          <a:prstGeom prst="rect">
            <a:avLst/>
          </a:prstGeom>
          <a:noFill/>
        </p:spPr>
        <p:txBody>
          <a:bodyPr wrap="square" rtlCol="0">
            <a:spAutoFit/>
          </a:bodyPr>
          <a:lstStyle/>
          <a:p>
            <a:r>
              <a:rPr lang="zh-CN" altLang="en-US"/>
              <a:t>如图是所有的流程，可以自定义图片的路径、希望提取的网络层数。</a:t>
            </a:r>
          </a:p>
        </p:txBody>
      </p:sp>
    </p:spTree>
    <p:extLst>
      <p:ext uri="{BB962C8B-B14F-4D97-AF65-F5344CB8AC3E}">
        <p14:creationId xmlns:p14="http://schemas.microsoft.com/office/powerpoint/2010/main" val="1017289375"/>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9pPr>
          </a:lstStyle>
          <a:p>
            <a:r>
              <a:rPr 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理解和可视化神经网络</a:t>
            </a:r>
            <a:endParaRPr lang="zh-CN" sz="3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2079625" y="1302385"/>
            <a:ext cx="8032750" cy="4252595"/>
          </a:xfrm>
          <a:prstGeom prst="rect">
            <a:avLst/>
          </a:prstGeom>
        </p:spPr>
      </p:pic>
      <p:sp>
        <p:nvSpPr>
          <p:cNvPr id="4" name="文本框 3"/>
          <p:cNvSpPr txBox="1"/>
          <p:nvPr/>
        </p:nvSpPr>
        <p:spPr>
          <a:xfrm>
            <a:off x="1158240" y="5997575"/>
            <a:ext cx="10270825" cy="369332"/>
          </a:xfrm>
          <a:prstGeom prst="rect">
            <a:avLst/>
          </a:prstGeom>
          <a:noFill/>
        </p:spPr>
        <p:txBody>
          <a:bodyPr wrap="none" rtlCol="0">
            <a:spAutoFit/>
          </a:bodyPr>
          <a:lstStyle/>
          <a:p>
            <a:pPr algn="l"/>
            <a:r>
              <a:rPr lang="zh-CN" altLang="en-US" dirty="0"/>
              <a:t>这个是</a:t>
            </a:r>
            <a:r>
              <a:rPr lang="en-US" altLang="zh-CN" dirty="0"/>
              <a:t>LeNet-5</a:t>
            </a:r>
            <a:r>
              <a:rPr lang="zh-CN" altLang="en-US" dirty="0"/>
              <a:t>识别手写数字体的可视化网站：</a:t>
            </a:r>
            <a:r>
              <a:rPr lang="zh-CN" altLang="en-US" dirty="0">
                <a:hlinkClick r:id="rId4"/>
              </a:rPr>
              <a:t>https://www.cs.ryerson.ca/~aharley/vis/conv/flat.html</a:t>
            </a:r>
            <a:endParaRPr lang="zh-CN" altLang="en-US" dirty="0"/>
          </a:p>
        </p:txBody>
      </p:sp>
    </p:spTree>
    <p:extLst>
      <p:ext uri="{BB962C8B-B14F-4D97-AF65-F5344CB8AC3E}">
        <p14:creationId xmlns:p14="http://schemas.microsoft.com/office/powerpoint/2010/main" val="188106711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标题 1"/>
          <p:cNvSpPr>
            <a:spLocks noGrp="1"/>
          </p:cNvSpPr>
          <p:nvPr>
            <p:ph type="title"/>
          </p:nvPr>
        </p:nvSpPr>
        <p:spPr/>
        <p:txBody>
          <a:bodyPr/>
          <a:lstStyle/>
          <a:p>
            <a:r>
              <a:rPr lang="zh-CN" altLang="en-US"/>
              <a:t>卷积神经网络</a:t>
            </a:r>
            <a:endParaRPr lang="zh-CN" altLang="en-US" dirty="0"/>
          </a:p>
        </p:txBody>
      </p:sp>
      <p:sp>
        <p:nvSpPr>
          <p:cNvPr id="1048603" name="内容占位符 2"/>
          <p:cNvSpPr>
            <a:spLocks noGrp="1"/>
          </p:cNvSpPr>
          <p:nvPr>
            <p:ph idx="1"/>
          </p:nvPr>
        </p:nvSpPr>
        <p:spPr/>
        <p:txBody>
          <a:bodyPr/>
          <a:lstStyle/>
          <a:p>
            <a:r>
              <a:rPr lang="zh-CN" altLang="en-US" dirty="0"/>
              <a:t>卷积神经网络（</a:t>
            </a:r>
            <a:r>
              <a:rPr lang="en-US" altLang="zh-CN" dirty="0"/>
              <a:t>Convolutional Neural Networks</a:t>
            </a:r>
            <a:r>
              <a:rPr lang="zh-CN" altLang="en-US" dirty="0"/>
              <a:t>，</a:t>
            </a:r>
            <a:r>
              <a:rPr lang="en-US" altLang="zh-CN" dirty="0"/>
              <a:t>CNN</a:t>
            </a:r>
            <a:r>
              <a:rPr lang="zh-CN" altLang="en-US" dirty="0"/>
              <a:t>）</a:t>
            </a:r>
            <a:endParaRPr lang="en-US" altLang="zh-CN" dirty="0"/>
          </a:p>
          <a:p>
            <a:pPr lvl="1"/>
            <a:r>
              <a:rPr lang="zh-CN" altLang="en-US" dirty="0"/>
              <a:t>一种前馈神经网络</a:t>
            </a:r>
            <a:endParaRPr lang="en-US" altLang="zh-CN" dirty="0"/>
          </a:p>
          <a:p>
            <a:pPr lvl="1"/>
            <a:r>
              <a:rPr lang="zh-CN" altLang="en-US" dirty="0"/>
              <a:t>受生物学上感受野（</a:t>
            </a:r>
            <a:r>
              <a:rPr lang="en-US" altLang="zh-CN" dirty="0"/>
              <a:t>Receptive Field</a:t>
            </a:r>
            <a:r>
              <a:rPr lang="zh-CN" altLang="en-US" dirty="0"/>
              <a:t>）的机制而提出的</a:t>
            </a:r>
          </a:p>
          <a:p>
            <a:pPr lvl="2"/>
            <a:r>
              <a:rPr lang="zh-CN" altLang="en-US" dirty="0"/>
              <a:t>在视觉神经系统中，一个神经元的</a:t>
            </a:r>
            <a:r>
              <a:rPr lang="zh-CN" altLang="en-US" dirty="0">
                <a:solidFill>
                  <a:schemeClr val="accent3"/>
                </a:solidFill>
              </a:rPr>
              <a:t>感受野</a:t>
            </a:r>
            <a:r>
              <a:rPr lang="zh-CN" altLang="en-US" dirty="0"/>
              <a:t>是指视网膜上的特定区域，只有这个区域内的刺激才能够激活该神经元。</a:t>
            </a:r>
          </a:p>
          <a:p>
            <a:pPr lvl="1"/>
            <a:endParaRPr lang="en-US" altLang="zh-CN" dirty="0"/>
          </a:p>
          <a:p>
            <a:r>
              <a:rPr lang="zh-CN" altLang="en-US" dirty="0"/>
              <a:t>卷积神经网络有三个结构上的特性：</a:t>
            </a:r>
          </a:p>
          <a:p>
            <a:pPr lvl="1"/>
            <a:r>
              <a:rPr lang="zh-CN" altLang="en-US" dirty="0"/>
              <a:t>局部连接</a:t>
            </a:r>
          </a:p>
          <a:p>
            <a:pPr lvl="1"/>
            <a:r>
              <a:rPr lang="zh-CN" altLang="en-US" dirty="0"/>
              <a:t>权重共享</a:t>
            </a:r>
          </a:p>
          <a:p>
            <a:pPr lvl="1"/>
            <a:r>
              <a:rPr lang="zh-CN" altLang="en-US" dirty="0"/>
              <a:t>空间或时间上的次采样</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2" name="标题 1"/>
          <p:cNvSpPr>
            <a:spLocks noGrp="1"/>
          </p:cNvSpPr>
          <p:nvPr>
            <p:ph type="ctrTitle"/>
          </p:nvPr>
        </p:nvSpPr>
        <p:spPr/>
        <p:txBody>
          <a:bodyPr/>
          <a:lstStyle/>
          <a:p>
            <a:r>
              <a:rPr lang="zh-CN" altLang="en-US" dirty="0"/>
              <a:t>神经网络模型的设计与训练</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85799" y="169349"/>
            <a:ext cx="7530921"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algn="just">
              <a:defRPr/>
            </a:pPr>
            <a:r>
              <a:rPr lang="zh-CN" altLang="en-US" sz="3200" dirty="0">
                <a:solidFill>
                  <a:srgbClr val="C00000"/>
                </a:solidFill>
                <a:latin typeface="微软雅黑" panose="020B0503020204020204" charset="-122"/>
                <a:ea typeface="微软雅黑" panose="020B0503020204020204" charset="-122"/>
                <a:cs typeface="微软雅黑" panose="020B0503020204020204" charset="-122"/>
              </a:rPr>
              <a:t>训练预处理</a:t>
            </a:r>
          </a:p>
        </p:txBody>
      </p:sp>
      <p:sp>
        <p:nvSpPr>
          <p:cNvPr id="2" name="文本框 1"/>
          <p:cNvSpPr txBox="1"/>
          <p:nvPr/>
        </p:nvSpPr>
        <p:spPr>
          <a:xfrm>
            <a:off x="197223" y="2223246"/>
            <a:ext cx="11743765" cy="2308324"/>
          </a:xfrm>
          <a:prstGeom prst="rect">
            <a:avLst/>
          </a:prstGeom>
          <a:noFill/>
        </p:spPr>
        <p:txBody>
          <a:bodyPr wrap="square" rtlCol="0">
            <a:spAutoFit/>
          </a:bodyPr>
          <a:lstStyle/>
          <a:p>
            <a:r>
              <a:rPr lang="zh-CN" altLang="en-US" sz="3600" dirty="0">
                <a:latin typeface="微软雅黑" panose="020B0503020204020204" pitchFamily="34" charset="-122"/>
                <a:ea typeface="微软雅黑" panose="020B0503020204020204" pitchFamily="34" charset="-122"/>
              </a:rPr>
              <a:t>神经网络的主要作用是通过数据训练出一个拟合函数。</a:t>
            </a:r>
            <a:endParaRPr lang="en-US" altLang="zh-CN" sz="3600" dirty="0">
              <a:latin typeface="微软雅黑" panose="020B0503020204020204" pitchFamily="34" charset="-122"/>
              <a:ea typeface="微软雅黑" panose="020B0503020204020204" pitchFamily="34" charset="-122"/>
            </a:endParaRPr>
          </a:p>
          <a:p>
            <a:r>
              <a:rPr lang="zh-CN" altLang="en-US" sz="3600" dirty="0">
                <a:latin typeface="微软雅黑" panose="020B0503020204020204" pitchFamily="34" charset="-122"/>
                <a:ea typeface="微软雅黑" panose="020B0503020204020204" pitchFamily="34" charset="-122"/>
              </a:rPr>
              <a:t>神经网络学习到的是</a:t>
            </a:r>
            <a:r>
              <a:rPr lang="zh-CN" altLang="en-US" sz="3600" b="1" dirty="0">
                <a:solidFill>
                  <a:srgbClr val="333399"/>
                </a:solidFill>
                <a:latin typeface="微软雅黑" panose="020B0503020204020204" pitchFamily="34" charset="-122"/>
                <a:ea typeface="微软雅黑" panose="020B0503020204020204" pitchFamily="34" charset="-122"/>
              </a:rPr>
              <a:t>训练数据的分布</a:t>
            </a:r>
            <a:r>
              <a:rPr lang="zh-CN" altLang="en-US" sz="3600" dirty="0">
                <a:latin typeface="微软雅黑" panose="020B0503020204020204" pitchFamily="34" charset="-122"/>
                <a:ea typeface="微软雅黑" panose="020B0503020204020204" pitchFamily="34" charset="-122"/>
              </a:rPr>
              <a:t>。</a:t>
            </a:r>
            <a:endParaRPr lang="en-US" altLang="zh-CN" sz="3600" dirty="0">
              <a:latin typeface="微软雅黑" panose="020B0503020204020204" pitchFamily="34" charset="-122"/>
              <a:ea typeface="微软雅黑" panose="020B0503020204020204" pitchFamily="34" charset="-122"/>
            </a:endParaRPr>
          </a:p>
          <a:p>
            <a:r>
              <a:rPr lang="zh-CN" altLang="en-US" sz="3600" dirty="0">
                <a:latin typeface="微软雅黑" panose="020B0503020204020204" pitchFamily="34" charset="-122"/>
                <a:ea typeface="微软雅黑" panose="020B0503020204020204" pitchFamily="34" charset="-122"/>
              </a:rPr>
              <a:t>如果训练数据和测试</a:t>
            </a:r>
            <a:r>
              <a:rPr lang="zh-CN" altLang="en-US" sz="3600" b="1" dirty="0">
                <a:solidFill>
                  <a:srgbClr val="333399"/>
                </a:solidFill>
                <a:latin typeface="微软雅黑" panose="020B0503020204020204" pitchFamily="34" charset="-122"/>
                <a:ea typeface="微软雅黑" panose="020B0503020204020204" pitchFamily="34" charset="-122"/>
              </a:rPr>
              <a:t>数据的分布不同</a:t>
            </a:r>
            <a:r>
              <a:rPr lang="zh-CN" altLang="en-US" sz="3600" dirty="0">
                <a:latin typeface="微软雅黑" panose="020B0503020204020204" pitchFamily="34" charset="-122"/>
                <a:ea typeface="微软雅黑" panose="020B0503020204020204" pitchFamily="34" charset="-122"/>
              </a:rPr>
              <a:t>，那么就很难在测试数据上得到很好的效果。这就是训练预处理的必要性</a:t>
            </a:r>
          </a:p>
        </p:txBody>
      </p:sp>
    </p:spTree>
    <p:extLst>
      <p:ext uri="{BB962C8B-B14F-4D97-AF65-F5344CB8AC3E}">
        <p14:creationId xmlns:p14="http://schemas.microsoft.com/office/powerpoint/2010/main" val="6386447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85799" y="169349"/>
            <a:ext cx="7530921"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algn="just">
              <a:defRPr/>
            </a:pPr>
            <a:r>
              <a:rPr lang="zh-CN" altLang="en-US" sz="3200" dirty="0">
                <a:solidFill>
                  <a:srgbClr val="C00000"/>
                </a:solidFill>
                <a:latin typeface="微软雅黑" panose="020B0503020204020204" charset="-122"/>
                <a:ea typeface="微软雅黑" panose="020B0503020204020204" charset="-122"/>
                <a:cs typeface="微软雅黑" panose="020B0503020204020204" charset="-122"/>
              </a:rPr>
              <a:t>训练预处理</a:t>
            </a:r>
          </a:p>
        </p:txBody>
      </p:sp>
      <p:pic>
        <p:nvPicPr>
          <p:cNvPr id="8" name="图片 7"/>
          <p:cNvPicPr>
            <a:picLocks noChangeAspect="1"/>
          </p:cNvPicPr>
          <p:nvPr/>
        </p:nvPicPr>
        <p:blipFill>
          <a:blip r:embed="rId3"/>
          <a:stretch>
            <a:fillRect/>
          </a:stretch>
        </p:blipFill>
        <p:spPr>
          <a:xfrm>
            <a:off x="834559" y="3451796"/>
            <a:ext cx="9913737" cy="3406204"/>
          </a:xfrm>
          <a:prstGeom prst="rect">
            <a:avLst/>
          </a:prstGeom>
        </p:spPr>
      </p:pic>
      <p:sp>
        <p:nvSpPr>
          <p:cNvPr id="7" name="文本框 6"/>
          <p:cNvSpPr txBox="1"/>
          <p:nvPr/>
        </p:nvSpPr>
        <p:spPr>
          <a:xfrm>
            <a:off x="466165" y="1219200"/>
            <a:ext cx="11725835" cy="2308324"/>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数据预处理的方法通常有三种</a:t>
            </a:r>
            <a:endParaRPr lang="en-US" altLang="zh-CN" sz="2400" b="1" dirty="0">
              <a:latin typeface="微软雅黑" panose="020B0503020204020204" pitchFamily="34" charset="-122"/>
              <a:ea typeface="微软雅黑" panose="020B0503020204020204" pitchFamily="34" charset="-122"/>
            </a:endParaRPr>
          </a:p>
          <a:p>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均值</a:t>
            </a:r>
            <a:r>
              <a:rPr lang="zh-CN" altLang="en-US" sz="2400" dirty="0">
                <a:latin typeface="微软雅黑" panose="020B0503020204020204" pitchFamily="34" charset="-122"/>
                <a:ea typeface="微软雅黑" panose="020B0503020204020204" pitchFamily="34" charset="-122"/>
              </a:rPr>
              <a:t> 是最常用的预处理方法。就是把数据的每一维减去每一维的均值，这样数据就变成</a:t>
            </a:r>
            <a:r>
              <a:rPr lang="en-US" altLang="zh-CN" sz="2400" dirty="0">
                <a:latin typeface="微软雅黑" panose="020B0503020204020204" pitchFamily="34" charset="-122"/>
                <a:ea typeface="微软雅黑" panose="020B0503020204020204" pitchFamily="34" charset="-122"/>
              </a:rPr>
              <a:t>0</a:t>
            </a:r>
            <a:r>
              <a:rPr lang="zh-CN" altLang="en-US" sz="2400" dirty="0">
                <a:latin typeface="微软雅黑" panose="020B0503020204020204" pitchFamily="34" charset="-122"/>
                <a:ea typeface="微软雅黑" panose="020B0503020204020204" pitchFamily="34" charset="-122"/>
              </a:rPr>
              <a:t>均值的了</a:t>
            </a:r>
            <a:endParaRPr lang="en-US" altLang="zh-CN" sz="2400" dirty="0">
              <a:latin typeface="微软雅黑" panose="020B0503020204020204" pitchFamily="34" charset="-122"/>
              <a:ea typeface="微软雅黑" panose="020B0503020204020204" pitchFamily="34" charset="-122"/>
            </a:endParaRPr>
          </a:p>
          <a:p>
            <a:r>
              <a:rPr lang="zh-CN" altLang="en-US" sz="2400" b="1" dirty="0">
                <a:latin typeface="微软雅黑" panose="020B0503020204020204" pitchFamily="34" charset="-122"/>
                <a:ea typeface="微软雅黑" panose="020B0503020204020204" pitchFamily="34" charset="-122"/>
              </a:rPr>
              <a:t>归一化</a:t>
            </a:r>
            <a:r>
              <a:rPr lang="en-US" altLang="zh-CN" sz="2400" b="1" dirty="0">
                <a:latin typeface="微软雅黑" panose="020B0503020204020204" pitchFamily="34" charset="-122"/>
                <a:ea typeface="微软雅黑" panose="020B0503020204020204" pitchFamily="34" charset="-122"/>
              </a:rPr>
              <a:t>(Normalization)</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是指将数据归一化到相同的尺度。通常有两种方法</a:t>
            </a:r>
            <a:endParaRPr lang="en-US" altLang="zh-CN" sz="24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0</a:t>
            </a:r>
            <a:r>
              <a:rPr lang="zh-CN" altLang="en-US" sz="2400" dirty="0">
                <a:latin typeface="微软雅黑" panose="020B0503020204020204" pitchFamily="34" charset="-122"/>
                <a:ea typeface="微软雅黑" panose="020B0503020204020204" pitchFamily="34" charset="-122"/>
              </a:rPr>
              <a:t>均值后，数据的每一维除每一维的标准差</a:t>
            </a:r>
            <a:endParaRPr lang="en-US" altLang="zh-CN" sz="24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可以让每一维数据除以其绝对值的最大值，令每一维最大值为</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最小值为</a:t>
            </a:r>
            <a:r>
              <a:rPr lang="en-US" altLang="zh-CN" sz="2400" dirty="0">
                <a:latin typeface="微软雅黑" panose="020B0503020204020204" pitchFamily="34" charset="-122"/>
                <a:ea typeface="微软雅黑" panose="020B0503020204020204" pitchFamily="34" charset="-122"/>
              </a:rPr>
              <a:t>-1</a:t>
            </a:r>
          </a:p>
        </p:txBody>
      </p:sp>
    </p:spTree>
    <p:extLst>
      <p:ext uri="{BB962C8B-B14F-4D97-AF65-F5344CB8AC3E}">
        <p14:creationId xmlns:p14="http://schemas.microsoft.com/office/powerpoint/2010/main" val="16150735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85799" y="169349"/>
            <a:ext cx="7530921"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algn="just">
              <a:defRPr/>
            </a:pPr>
            <a:r>
              <a:rPr lang="zh-CN" altLang="en-US" sz="3200" dirty="0">
                <a:solidFill>
                  <a:srgbClr val="C00000"/>
                </a:solidFill>
                <a:latin typeface="微软雅黑" panose="020B0503020204020204" charset="-122"/>
                <a:ea typeface="微软雅黑" panose="020B0503020204020204" charset="-122"/>
                <a:cs typeface="微软雅黑" panose="020B0503020204020204" charset="-122"/>
              </a:rPr>
              <a:t>训练预处理</a:t>
            </a:r>
          </a:p>
        </p:txBody>
      </p:sp>
      <p:sp>
        <p:nvSpPr>
          <p:cNvPr id="7" name="文本框 6"/>
          <p:cNvSpPr txBox="1"/>
          <p:nvPr/>
        </p:nvSpPr>
        <p:spPr>
          <a:xfrm>
            <a:off x="381000" y="1295400"/>
            <a:ext cx="11725835" cy="1200329"/>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数据预处理的第三种方法：</a:t>
            </a:r>
            <a:endParaRPr lang="en-US" altLang="zh-CN" sz="2400" dirty="0">
              <a:latin typeface="微软雅黑" panose="020B0503020204020204" pitchFamily="34" charset="-122"/>
              <a:ea typeface="微软雅黑" panose="020B0503020204020204" pitchFamily="34" charset="-122"/>
            </a:endParaRPr>
          </a:p>
          <a:p>
            <a:r>
              <a:rPr lang="en-US" altLang="zh-CN" sz="2400" b="1" dirty="0">
                <a:latin typeface="微软雅黑" panose="020B0503020204020204" pitchFamily="34" charset="-122"/>
                <a:ea typeface="微软雅黑" panose="020B0503020204020204" pitchFamily="34" charset="-122"/>
              </a:rPr>
              <a:t>PCA</a:t>
            </a:r>
            <a:r>
              <a:rPr lang="zh-CN" altLang="en-US" sz="2400" b="1" dirty="0">
                <a:latin typeface="微软雅黑" panose="020B0503020204020204" pitchFamily="34" charset="-122"/>
                <a:ea typeface="微软雅黑" panose="020B0503020204020204" pitchFamily="34" charset="-122"/>
              </a:rPr>
              <a:t>和白化 </a:t>
            </a:r>
            <a:r>
              <a:rPr lang="zh-CN" altLang="en-US" sz="2400" dirty="0">
                <a:latin typeface="微软雅黑" panose="020B0503020204020204" pitchFamily="34" charset="-122"/>
                <a:ea typeface="微软雅黑" panose="020B0503020204020204" pitchFamily="34" charset="-122"/>
              </a:rPr>
              <a:t>是另一种形式的预处理方法。首先我们将数据变成</a:t>
            </a:r>
            <a:r>
              <a:rPr lang="en-US" altLang="zh-CN" sz="2400" dirty="0">
                <a:latin typeface="微软雅黑" panose="020B0503020204020204" pitchFamily="34" charset="-122"/>
                <a:ea typeface="微软雅黑" panose="020B0503020204020204" pitchFamily="34" charset="-122"/>
              </a:rPr>
              <a:t>0</a:t>
            </a:r>
            <a:r>
              <a:rPr lang="zh-CN" altLang="en-US" sz="2400" dirty="0">
                <a:latin typeface="微软雅黑" panose="020B0503020204020204" pitchFamily="34" charset="-122"/>
                <a:ea typeface="微软雅黑" panose="020B0503020204020204" pitchFamily="34" charset="-122"/>
              </a:rPr>
              <a:t>均值的，然后计算数据的协方差矩阵来得到数据不同维度之间的相关性</a:t>
            </a:r>
            <a:endParaRPr lang="en-US" altLang="zh-CN" sz="24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977705" y="2675876"/>
            <a:ext cx="9862376" cy="3581488"/>
          </a:xfrm>
          <a:prstGeom prst="rect">
            <a:avLst/>
          </a:prstGeom>
        </p:spPr>
      </p:pic>
    </p:spTree>
    <p:extLst>
      <p:ext uri="{BB962C8B-B14F-4D97-AF65-F5344CB8AC3E}">
        <p14:creationId xmlns:p14="http://schemas.microsoft.com/office/powerpoint/2010/main" val="31128837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739587" y="187279"/>
            <a:ext cx="10986248"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algn="just">
              <a:defRPr/>
            </a:pPr>
            <a:endParaRPr lang="zh-CN" altLang="en-US" sz="3200" dirty="0">
              <a:solidFill>
                <a:srgbClr val="C00000"/>
              </a:solidFill>
              <a:latin typeface="微软雅黑" panose="020B0503020204020204" charset="-122"/>
              <a:ea typeface="微软雅黑" panose="020B0503020204020204" charset="-122"/>
              <a:cs typeface="微软雅黑" panose="020B0503020204020204" charset="-122"/>
            </a:endParaRPr>
          </a:p>
        </p:txBody>
      </p:sp>
      <p:sp>
        <p:nvSpPr>
          <p:cNvPr id="4" name="标题 1"/>
          <p:cNvSpPr txBox="1">
            <a:spLocks/>
          </p:cNvSpPr>
          <p:nvPr/>
        </p:nvSpPr>
        <p:spPr>
          <a:xfrm>
            <a:off x="739587" y="187279"/>
            <a:ext cx="10986248"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algn="just">
              <a:defRPr/>
            </a:pPr>
            <a:r>
              <a:rPr lang="zh-CN" altLang="en-US" sz="3200" dirty="0">
                <a:solidFill>
                  <a:srgbClr val="C00000"/>
                </a:solidFill>
                <a:latin typeface="微软雅黑" panose="020B0503020204020204" charset="-122"/>
                <a:ea typeface="微软雅黑" panose="020B0503020204020204" charset="-122"/>
                <a:cs typeface="微软雅黑" panose="020B0503020204020204" charset="-122"/>
              </a:rPr>
              <a:t>数据增广</a:t>
            </a:r>
            <a:r>
              <a:rPr lang="en-US" altLang="zh-CN" sz="3200" dirty="0">
                <a:solidFill>
                  <a:srgbClr val="C00000"/>
                </a:solidFill>
                <a:latin typeface="微软雅黑" panose="020B0503020204020204" charset="-122"/>
                <a:ea typeface="微软雅黑" panose="020B0503020204020204" charset="-122"/>
                <a:cs typeface="微软雅黑" panose="020B0503020204020204" charset="-122"/>
              </a:rPr>
              <a:t>(Data Augmentation)</a:t>
            </a:r>
            <a:endParaRPr lang="zh-CN" altLang="en-US" sz="3200" dirty="0">
              <a:solidFill>
                <a:srgbClr val="C00000"/>
              </a:solidFill>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17929" y="1130018"/>
            <a:ext cx="12209929" cy="1384995"/>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数据增广是深度学习中的一种常见预处理，不同于之前的三种预处理，他的目的是为了增加训练数据集，让数据集尽可能的多样化，使得训练的模型具有更强的泛化能力</a:t>
            </a:r>
          </a:p>
        </p:txBody>
      </p:sp>
      <p:sp>
        <p:nvSpPr>
          <p:cNvPr id="6" name="文本框 5"/>
          <p:cNvSpPr txBox="1"/>
          <p:nvPr/>
        </p:nvSpPr>
        <p:spPr>
          <a:xfrm>
            <a:off x="143435" y="2456795"/>
            <a:ext cx="11582400" cy="4401205"/>
          </a:xfrm>
          <a:prstGeom prst="rect">
            <a:avLst/>
          </a:prstGeom>
          <a:noFill/>
        </p:spPr>
        <p:txBody>
          <a:bodyPr wrap="square" rtlCol="0">
            <a:spAutoFit/>
          </a:bodyPr>
          <a:lstStyle/>
          <a:p>
            <a:r>
              <a:rPr lang="zh-CN" altLang="en-US" sz="2800" dirty="0"/>
              <a:t>常见的数据增广：</a:t>
            </a:r>
            <a:endParaRPr lang="en-US" altLang="zh-CN" sz="2800" dirty="0"/>
          </a:p>
          <a:p>
            <a:pPr marL="457200" indent="-457200">
              <a:buFont typeface="Arial" panose="020B0604020202020204" pitchFamily="34" charset="0"/>
              <a:buChar char="•"/>
            </a:pPr>
            <a:r>
              <a:rPr lang="en-US" altLang="zh-CN" sz="2800" dirty="0"/>
              <a:t>Color Jittering</a:t>
            </a:r>
            <a:r>
              <a:rPr lang="zh-CN" altLang="en-US" sz="2800" dirty="0"/>
              <a:t>：对颜色的数据增强：图像亮度、饱和度、对比度变化</a:t>
            </a:r>
            <a:r>
              <a:rPr lang="en-US" altLang="zh-CN" sz="2800" dirty="0"/>
              <a:t>;</a:t>
            </a:r>
            <a:r>
              <a:rPr lang="zh-CN" altLang="en-US" sz="2800" b="1" dirty="0"/>
              <a:t>彩色变换</a:t>
            </a:r>
            <a:endParaRPr lang="zh-CN" altLang="en-US" sz="2800" dirty="0"/>
          </a:p>
          <a:p>
            <a:pPr marL="457200" indent="-457200">
              <a:buFont typeface="Arial" panose="020B0604020202020204" pitchFamily="34" charset="0"/>
              <a:buChar char="•"/>
            </a:pPr>
            <a:r>
              <a:rPr lang="en-US" altLang="zh-CN" sz="2800" dirty="0"/>
              <a:t>Random Scale</a:t>
            </a:r>
            <a:r>
              <a:rPr lang="zh-CN" altLang="en-US" sz="2800" dirty="0"/>
              <a:t>：尺度变换；</a:t>
            </a:r>
            <a:r>
              <a:rPr lang="zh-CN" altLang="en-US" sz="2800" b="1" dirty="0"/>
              <a:t>随机缩放</a:t>
            </a:r>
            <a:endParaRPr lang="zh-CN" altLang="en-US" sz="2800" dirty="0"/>
          </a:p>
          <a:p>
            <a:pPr marL="457200" indent="-457200">
              <a:buFont typeface="Arial" panose="020B0604020202020204" pitchFamily="34" charset="0"/>
              <a:buChar char="•"/>
            </a:pPr>
            <a:r>
              <a:rPr lang="en-US" altLang="zh-CN" sz="2800" dirty="0"/>
              <a:t>Random Crop</a:t>
            </a:r>
            <a:r>
              <a:rPr lang="zh-CN" altLang="en-US" sz="2800" dirty="0"/>
              <a:t>：采用随机图像差值方式，对图像进行裁剪、缩放；尺度和长宽比增强变换；</a:t>
            </a:r>
            <a:r>
              <a:rPr lang="zh-CN" altLang="en-US" sz="2800" b="1" dirty="0"/>
              <a:t>随机裁剪</a:t>
            </a:r>
            <a:endParaRPr lang="zh-CN" altLang="en-US" sz="2800" dirty="0"/>
          </a:p>
          <a:p>
            <a:pPr marL="457200" indent="-457200">
              <a:buFont typeface="Arial" panose="020B0604020202020204" pitchFamily="34" charset="0"/>
              <a:buChar char="•"/>
            </a:pPr>
            <a:r>
              <a:rPr lang="en-US" altLang="zh-CN" sz="2800" dirty="0"/>
              <a:t>Horizontal/Vertical Flip</a:t>
            </a:r>
            <a:r>
              <a:rPr lang="zh-CN" altLang="en-US" sz="2800" dirty="0"/>
              <a:t>：水平</a:t>
            </a:r>
            <a:r>
              <a:rPr lang="en-US" altLang="zh-CN" sz="2800" dirty="0"/>
              <a:t>/</a:t>
            </a:r>
            <a:r>
              <a:rPr lang="zh-CN" altLang="en-US" sz="2800" dirty="0"/>
              <a:t>垂直翻转；</a:t>
            </a:r>
            <a:r>
              <a:rPr lang="zh-CN" altLang="en-US" sz="2800" b="1" dirty="0"/>
              <a:t>翻转</a:t>
            </a:r>
            <a:endParaRPr lang="zh-CN" altLang="en-US" sz="2800" dirty="0"/>
          </a:p>
          <a:p>
            <a:pPr marL="457200" indent="-457200">
              <a:buFont typeface="Arial" panose="020B0604020202020204" pitchFamily="34" charset="0"/>
              <a:buChar char="•"/>
            </a:pPr>
            <a:r>
              <a:rPr lang="en-US" altLang="zh-CN" sz="2800" dirty="0"/>
              <a:t>Shift</a:t>
            </a:r>
            <a:r>
              <a:rPr lang="zh-CN" altLang="en-US" sz="2800" dirty="0"/>
              <a:t>：平移变换；</a:t>
            </a:r>
          </a:p>
          <a:p>
            <a:pPr marL="457200" indent="-457200">
              <a:buFont typeface="Arial" panose="020B0604020202020204" pitchFamily="34" charset="0"/>
              <a:buChar char="•"/>
            </a:pPr>
            <a:r>
              <a:rPr lang="en-US" altLang="zh-CN" sz="2800" dirty="0"/>
              <a:t>Rotation/Reflection</a:t>
            </a:r>
            <a:r>
              <a:rPr lang="zh-CN" altLang="en-US" sz="2800" dirty="0"/>
              <a:t>：旋转</a:t>
            </a:r>
            <a:r>
              <a:rPr lang="en-US" altLang="zh-CN" sz="2800" dirty="0"/>
              <a:t>/</a:t>
            </a:r>
            <a:r>
              <a:rPr lang="zh-CN" altLang="en-US" sz="2800" dirty="0"/>
              <a:t>仿射变换；</a:t>
            </a:r>
          </a:p>
          <a:p>
            <a:pPr marL="457200" indent="-457200">
              <a:buFont typeface="Arial" panose="020B0604020202020204" pitchFamily="34" charset="0"/>
              <a:buChar char="•"/>
            </a:pPr>
            <a:r>
              <a:rPr lang="en-US" altLang="zh-CN" sz="2800" dirty="0"/>
              <a:t>Noise</a:t>
            </a:r>
            <a:r>
              <a:rPr lang="zh-CN" altLang="en-US" sz="2800" dirty="0"/>
              <a:t>：高斯噪声、模糊处理；</a:t>
            </a:r>
          </a:p>
        </p:txBody>
      </p:sp>
    </p:spTree>
    <p:extLst>
      <p:ext uri="{BB962C8B-B14F-4D97-AF65-F5344CB8AC3E}">
        <p14:creationId xmlns:p14="http://schemas.microsoft.com/office/powerpoint/2010/main" val="35477667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3807" y="1432922"/>
            <a:ext cx="6542840" cy="4771635"/>
          </a:xfrm>
          <a:prstGeom prst="rect">
            <a:avLst/>
          </a:prstGeom>
        </p:spPr>
      </p:pic>
      <p:sp>
        <p:nvSpPr>
          <p:cNvPr id="3" name="标题 1"/>
          <p:cNvSpPr txBox="1">
            <a:spLocks/>
          </p:cNvSpPr>
          <p:nvPr/>
        </p:nvSpPr>
        <p:spPr>
          <a:xfrm>
            <a:off x="685799" y="169349"/>
            <a:ext cx="7530921"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algn="just">
              <a:defRPr/>
            </a:pPr>
            <a:r>
              <a:rPr lang="zh-CN" altLang="en-US" sz="3200" dirty="0">
                <a:solidFill>
                  <a:srgbClr val="C00000"/>
                </a:solidFill>
                <a:latin typeface="微软雅黑" panose="020B0503020204020204" charset="-122"/>
                <a:ea typeface="微软雅黑" panose="020B0503020204020204" charset="-122"/>
                <a:cs typeface="微软雅黑" panose="020B0503020204020204" charset="-122"/>
              </a:rPr>
              <a:t>权重初始化</a:t>
            </a:r>
          </a:p>
        </p:txBody>
      </p:sp>
      <p:sp>
        <p:nvSpPr>
          <p:cNvPr id="2" name="文本框 1"/>
          <p:cNvSpPr txBox="1"/>
          <p:nvPr/>
        </p:nvSpPr>
        <p:spPr>
          <a:xfrm>
            <a:off x="0" y="1059574"/>
            <a:ext cx="5588097" cy="5509200"/>
          </a:xfrm>
          <a:prstGeom prst="rect">
            <a:avLst/>
          </a:prstGeom>
          <a:noFill/>
        </p:spPr>
        <p:txBody>
          <a:bodyPr wrap="square" rtlCol="0">
            <a:spAutoFit/>
          </a:bodyPr>
          <a:lstStyle/>
          <a:p>
            <a:pPr marL="457200" indent="-457200">
              <a:buFont typeface="Arial" panose="020B0604020202020204" pitchFamily="34" charset="0"/>
              <a:buChar char="•"/>
            </a:pPr>
            <a:r>
              <a:rPr lang="zh-CN" altLang="en-US" sz="3200" dirty="0"/>
              <a:t>对收敛的算法适当的初始化能</a:t>
            </a:r>
            <a:r>
              <a:rPr lang="zh-CN" altLang="en-US" sz="3200" b="1" dirty="0">
                <a:solidFill>
                  <a:srgbClr val="333399"/>
                </a:solidFill>
              </a:rPr>
              <a:t>加快收敛速度</a:t>
            </a:r>
            <a:r>
              <a:rPr lang="zh-CN" altLang="en-US" sz="3200" dirty="0"/>
              <a:t>。</a:t>
            </a:r>
            <a:endParaRPr lang="en-US" altLang="zh-CN" sz="3200" dirty="0"/>
          </a:p>
          <a:p>
            <a:pPr marL="457200" indent="-457200">
              <a:buFont typeface="Arial" panose="020B0604020202020204" pitchFamily="34" charset="0"/>
              <a:buChar char="•"/>
            </a:pPr>
            <a:r>
              <a:rPr lang="zh-CN" altLang="en-US" sz="3200" dirty="0"/>
              <a:t>初始值的选择将影响</a:t>
            </a:r>
            <a:r>
              <a:rPr lang="zh-CN" altLang="en-US" sz="3200" b="1" dirty="0">
                <a:solidFill>
                  <a:srgbClr val="333399"/>
                </a:solidFill>
              </a:rPr>
              <a:t>模型收敛局部最小值还是全局最小值</a:t>
            </a:r>
            <a:r>
              <a:rPr lang="zh-CN" altLang="en-US" sz="3200" dirty="0"/>
              <a:t>，右图，因初始值的不同，导致收敛到不同的极值点</a:t>
            </a:r>
            <a:endParaRPr lang="en-US" altLang="zh-CN" sz="3200" dirty="0"/>
          </a:p>
          <a:p>
            <a:pPr marL="457200" indent="-457200">
              <a:buFont typeface="Arial" panose="020B0604020202020204" pitchFamily="34" charset="0"/>
              <a:buChar char="•"/>
            </a:pPr>
            <a:r>
              <a:rPr lang="zh-CN" altLang="en-US" sz="3200" dirty="0"/>
              <a:t>初始化也会影响</a:t>
            </a:r>
            <a:r>
              <a:rPr lang="zh-CN" altLang="en-US" sz="3200" b="1" dirty="0">
                <a:solidFill>
                  <a:srgbClr val="333399"/>
                </a:solidFill>
              </a:rPr>
              <a:t>模型的泛化</a:t>
            </a:r>
            <a:endParaRPr lang="en-US" altLang="zh-CN" sz="3200" dirty="0"/>
          </a:p>
          <a:p>
            <a:pPr marL="457200" indent="-457200">
              <a:buFont typeface="Arial" panose="020B0604020202020204" pitchFamily="34" charset="0"/>
              <a:buChar char="•"/>
            </a:pPr>
            <a:r>
              <a:rPr lang="zh-CN" altLang="en-US" sz="3200" dirty="0"/>
              <a:t>初始值过大可能在前向传播或反向传播中产生梯度爆炸</a:t>
            </a:r>
            <a:endParaRPr lang="en-US" altLang="zh-CN" sz="3200" dirty="0"/>
          </a:p>
          <a:p>
            <a:pPr marL="457200" indent="-457200">
              <a:buFont typeface="Arial" panose="020B0604020202020204" pitchFamily="34" charset="0"/>
              <a:buChar char="•"/>
            </a:pPr>
            <a:r>
              <a:rPr lang="zh-CN" altLang="en-US" sz="3200" dirty="0"/>
              <a:t>如果太小将导致梯度消失</a:t>
            </a:r>
            <a:endParaRPr lang="en-US" altLang="zh-CN" sz="3200" dirty="0"/>
          </a:p>
        </p:txBody>
      </p:sp>
      <p:cxnSp>
        <p:nvCxnSpPr>
          <p:cNvPr id="6" name="直接连接符 5"/>
          <p:cNvCxnSpPr/>
          <p:nvPr/>
        </p:nvCxnSpPr>
        <p:spPr>
          <a:xfrm flipH="1" flipV="1">
            <a:off x="8875059" y="3567953"/>
            <a:ext cx="215153" cy="502023"/>
          </a:xfrm>
          <a:prstGeom prst="line">
            <a:avLst/>
          </a:prstGeom>
          <a:ln w="381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a:off x="9090211" y="4052047"/>
            <a:ext cx="376518" cy="266259"/>
          </a:xfrm>
          <a:prstGeom prst="line">
            <a:avLst/>
          </a:prstGeom>
          <a:ln w="381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a:off x="9448800" y="4290876"/>
            <a:ext cx="591671" cy="334912"/>
          </a:xfrm>
          <a:prstGeom prst="line">
            <a:avLst/>
          </a:prstGeom>
          <a:ln w="381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a:off x="10040471" y="4625788"/>
            <a:ext cx="493058" cy="176612"/>
          </a:xfrm>
          <a:prstGeom prst="line">
            <a:avLst/>
          </a:prstGeom>
          <a:ln w="38100"/>
        </p:spPr>
        <p:style>
          <a:lnRef idx="1">
            <a:schemeClr val="dk1"/>
          </a:lnRef>
          <a:fillRef idx="0">
            <a:schemeClr val="dk1"/>
          </a:fillRef>
          <a:effectRef idx="0">
            <a:schemeClr val="dk1"/>
          </a:effectRef>
          <a:fontRef idx="minor">
            <a:schemeClr val="tx1"/>
          </a:fontRef>
        </p:style>
      </p:cxnSp>
      <p:sp>
        <p:nvSpPr>
          <p:cNvPr id="20" name="流程图: 决策 19"/>
          <p:cNvSpPr/>
          <p:nvPr/>
        </p:nvSpPr>
        <p:spPr>
          <a:xfrm>
            <a:off x="8955740" y="3991608"/>
            <a:ext cx="304801" cy="45719"/>
          </a:xfrm>
          <a:prstGeom prst="flowChartDecisi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1" name="流程图: 决策 20"/>
          <p:cNvSpPr/>
          <p:nvPr/>
        </p:nvSpPr>
        <p:spPr>
          <a:xfrm>
            <a:off x="9278471" y="4230437"/>
            <a:ext cx="304801" cy="45719"/>
          </a:xfrm>
          <a:prstGeom prst="flowChartDecisi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2" name="流程图: 决策 21"/>
          <p:cNvSpPr/>
          <p:nvPr/>
        </p:nvSpPr>
        <p:spPr>
          <a:xfrm>
            <a:off x="9834280" y="4539196"/>
            <a:ext cx="304801" cy="45719"/>
          </a:xfrm>
          <a:prstGeom prst="flowChartDecisi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3" name="流程图: 决策 22"/>
          <p:cNvSpPr/>
          <p:nvPr/>
        </p:nvSpPr>
        <p:spPr>
          <a:xfrm>
            <a:off x="10412503" y="4779540"/>
            <a:ext cx="304801" cy="45719"/>
          </a:xfrm>
          <a:prstGeom prst="flowChartDecisi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851075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85799" y="169349"/>
            <a:ext cx="7530921"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algn="just">
              <a:defRPr/>
            </a:pPr>
            <a:r>
              <a:rPr lang="zh-CN" altLang="en-US" sz="3200" dirty="0">
                <a:solidFill>
                  <a:srgbClr val="C00000"/>
                </a:solidFill>
                <a:latin typeface="微软雅黑" panose="020B0503020204020204" charset="-122"/>
                <a:ea typeface="微软雅黑" panose="020B0503020204020204" charset="-122"/>
                <a:cs typeface="微软雅黑" panose="020B0503020204020204" charset="-122"/>
              </a:rPr>
              <a:t>权重初始化</a:t>
            </a:r>
          </a:p>
        </p:txBody>
      </p:sp>
      <p:sp>
        <p:nvSpPr>
          <p:cNvPr id="4" name="矩形 3"/>
          <p:cNvSpPr/>
          <p:nvPr/>
        </p:nvSpPr>
        <p:spPr>
          <a:xfrm>
            <a:off x="533400" y="1503216"/>
            <a:ext cx="5750860" cy="4524315"/>
          </a:xfrm>
          <a:prstGeom prst="rect">
            <a:avLst/>
          </a:prstGeom>
        </p:spPr>
        <p:txBody>
          <a:bodyPr wrap="square">
            <a:spAutoFit/>
          </a:bodyPr>
          <a:lstStyle/>
          <a:p>
            <a:pPr marL="285750" indent="-285750">
              <a:buFont typeface="Arial" panose="020B0604020202020204" pitchFamily="34" charset="0"/>
              <a:buChar char="•"/>
            </a:pPr>
            <a:r>
              <a:rPr lang="zh-CN" altLang="en-US" sz="3200" b="1" dirty="0">
                <a:solidFill>
                  <a:srgbClr val="333399"/>
                </a:solidFill>
                <a:latin typeface="微软雅黑" panose="020B0503020204020204" pitchFamily="34" charset="-122"/>
                <a:ea typeface="微软雅黑" panose="020B0503020204020204" pitchFamily="34" charset="-122"/>
              </a:rPr>
              <a:t>零值初始化</a:t>
            </a:r>
            <a:endParaRPr lang="en-US" altLang="zh-CN" sz="3200" b="1" dirty="0">
              <a:solidFill>
                <a:srgbClr val="333399"/>
              </a:solidFill>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把权重初始化为</a:t>
            </a:r>
            <a:r>
              <a:rPr lang="en-US" altLang="zh-CN" sz="3200" dirty="0">
                <a:latin typeface="微软雅黑" panose="020B0503020204020204" pitchFamily="34" charset="-122"/>
                <a:ea typeface="微软雅黑" panose="020B0503020204020204" pitchFamily="34" charset="-122"/>
              </a:rPr>
              <a:t>0</a:t>
            </a:r>
            <a:r>
              <a:rPr lang="zh-CN" altLang="en-US" sz="3200" dirty="0">
                <a:latin typeface="微软雅黑" panose="020B0503020204020204" pitchFamily="34" charset="-122"/>
                <a:ea typeface="微软雅黑" panose="020B0503020204020204" pitchFamily="34" charset="-122"/>
              </a:rPr>
              <a:t>，可能出现梯度消失，不常用</a:t>
            </a:r>
            <a:endParaRPr lang="en-US" altLang="zh-CN" sz="3200" dirty="0">
              <a:latin typeface="微软雅黑" panose="020B0503020204020204" pitchFamily="34" charset="-122"/>
              <a:ea typeface="微软雅黑" panose="020B0503020204020204" pitchFamily="34" charset="-122"/>
            </a:endParaRPr>
          </a:p>
          <a:p>
            <a:endParaRPr lang="en-US" altLang="zh-CN" sz="32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3200" b="1" dirty="0">
                <a:solidFill>
                  <a:srgbClr val="333399"/>
                </a:solidFill>
                <a:latin typeface="微软雅黑" panose="020B0503020204020204" pitchFamily="34" charset="-122"/>
                <a:ea typeface="微软雅黑" panose="020B0503020204020204" pitchFamily="34" charset="-122"/>
              </a:rPr>
              <a:t>随机初始化</a:t>
            </a:r>
            <a:endParaRPr lang="en-US" altLang="zh-CN" sz="3200" b="1" dirty="0">
              <a:solidFill>
                <a:srgbClr val="333399"/>
              </a:solidFill>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将随机数赋值给</a:t>
            </a:r>
            <a:r>
              <a:rPr lang="en-US" altLang="zh-CN" sz="3200" dirty="0">
                <a:latin typeface="微软雅黑" panose="020B0503020204020204" pitchFamily="34" charset="-122"/>
                <a:ea typeface="微软雅黑" panose="020B0503020204020204" pitchFamily="34" charset="-122"/>
              </a:rPr>
              <a:t>w</a:t>
            </a:r>
            <a:r>
              <a:rPr lang="zh-CN" altLang="en-US" sz="3200" dirty="0">
                <a:latin typeface="微软雅黑" panose="020B0503020204020204" pitchFamily="34" charset="-122"/>
                <a:ea typeface="微软雅黑" panose="020B0503020204020204" pitchFamily="34" charset="-122"/>
              </a:rPr>
              <a:t>，通常倾向于使用很小的随机数，防止落在激活函数的平滑区域导致梯度下降变慢</a:t>
            </a:r>
            <a:endParaRPr lang="en-US" altLang="zh-CN" sz="3200" dirty="0">
              <a:latin typeface="微软雅黑" panose="020B0503020204020204" pitchFamily="34" charset="-122"/>
              <a:ea typeface="微软雅黑" panose="020B0503020204020204" pitchFamily="34" charset="-122"/>
            </a:endParaRPr>
          </a:p>
        </p:txBody>
      </p:sp>
      <p:sp>
        <p:nvSpPr>
          <p:cNvPr id="6" name="矩形 5"/>
          <p:cNvSpPr/>
          <p:nvPr/>
        </p:nvSpPr>
        <p:spPr>
          <a:xfrm>
            <a:off x="6400800" y="1659285"/>
            <a:ext cx="5540188" cy="3539430"/>
          </a:xfrm>
          <a:prstGeom prst="rect">
            <a:avLst/>
          </a:prstGeom>
        </p:spPr>
        <p:txBody>
          <a:bodyPr wrap="square">
            <a:spAutoFit/>
          </a:bodyPr>
          <a:lstStyle/>
          <a:p>
            <a:pPr marL="285750" indent="-285750">
              <a:buFont typeface="Arial" panose="020B0604020202020204" pitchFamily="34" charset="0"/>
              <a:buChar char="•"/>
            </a:pPr>
            <a:r>
              <a:rPr lang="zh-CN" altLang="en-US" sz="3200" b="1" dirty="0">
                <a:solidFill>
                  <a:srgbClr val="333399"/>
                </a:solidFill>
                <a:latin typeface="微软雅黑" panose="020B0503020204020204" pitchFamily="34" charset="-122"/>
                <a:ea typeface="微软雅黑" panose="020B0503020204020204" pitchFamily="34" charset="-122"/>
              </a:rPr>
              <a:t>均匀分布初始</a:t>
            </a:r>
            <a:endParaRPr lang="en-US" altLang="zh-CN" sz="3200" b="1" dirty="0">
              <a:solidFill>
                <a:srgbClr val="333399"/>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3200" b="1" dirty="0">
                <a:solidFill>
                  <a:srgbClr val="333399"/>
                </a:solidFill>
                <a:latin typeface="微软雅黑" panose="020B0503020204020204" pitchFamily="34" charset="-122"/>
                <a:ea typeface="微软雅黑" panose="020B0503020204020204" pitchFamily="34" charset="-122"/>
              </a:rPr>
              <a:t>正态分布初始</a:t>
            </a:r>
            <a:endParaRPr lang="en-US" altLang="zh-CN" sz="3200" b="1" dirty="0">
              <a:solidFill>
                <a:srgbClr val="333399"/>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3200" b="1" dirty="0">
                <a:solidFill>
                  <a:srgbClr val="333399"/>
                </a:solidFill>
                <a:latin typeface="微软雅黑" panose="020B0503020204020204" pitchFamily="34" charset="-122"/>
                <a:ea typeface="微软雅黑" panose="020B0503020204020204" pitchFamily="34" charset="-122"/>
              </a:rPr>
              <a:t>正交分布初始</a:t>
            </a:r>
            <a:endParaRPr lang="en-US" altLang="zh-CN" sz="3200" b="1" dirty="0">
              <a:solidFill>
                <a:srgbClr val="333399"/>
              </a:solidFill>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同样都属于随机初始化，不过随机数分别符合均匀分布，正态分布，正交分布，实践表明以上三种初始化效果更好</a:t>
            </a:r>
          </a:p>
        </p:txBody>
      </p:sp>
    </p:spTree>
    <p:extLst>
      <p:ext uri="{BB962C8B-B14F-4D97-AF65-F5344CB8AC3E}">
        <p14:creationId xmlns:p14="http://schemas.microsoft.com/office/powerpoint/2010/main" val="16026440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685799" y="169349"/>
            <a:ext cx="7530921"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algn="just">
              <a:defRPr/>
            </a:pPr>
            <a:r>
              <a:rPr lang="zh-CN" altLang="en-US" sz="3200" dirty="0">
                <a:solidFill>
                  <a:srgbClr val="C00000"/>
                </a:solidFill>
                <a:latin typeface="微软雅黑" panose="020B0503020204020204" charset="-122"/>
                <a:ea typeface="微软雅黑" panose="020B0503020204020204" charset="-122"/>
                <a:cs typeface="微软雅黑" panose="020B0503020204020204" charset="-122"/>
              </a:rPr>
              <a:t>正则化</a:t>
            </a:r>
            <a:r>
              <a:rPr lang="en-US" altLang="zh-CN" sz="3200" dirty="0">
                <a:solidFill>
                  <a:srgbClr val="C00000"/>
                </a:solidFill>
                <a:latin typeface="微软雅黑" panose="020B0503020204020204" charset="-122"/>
                <a:ea typeface="微软雅黑" panose="020B0503020204020204" charset="-122"/>
                <a:cs typeface="微软雅黑" panose="020B0503020204020204" charset="-122"/>
              </a:rPr>
              <a:t>-----</a:t>
            </a:r>
            <a:r>
              <a:rPr lang="zh-CN" altLang="en-US" sz="3200" dirty="0">
                <a:solidFill>
                  <a:srgbClr val="C00000"/>
                </a:solidFill>
                <a:latin typeface="微软雅黑" panose="020B0503020204020204" charset="-122"/>
                <a:ea typeface="微软雅黑" panose="020B0503020204020204" charset="-122"/>
                <a:cs typeface="微软雅黑" panose="020B0503020204020204" charset="-122"/>
              </a:rPr>
              <a:t>过拟合和欠拟合</a:t>
            </a:r>
          </a:p>
        </p:txBody>
      </p:sp>
      <p:sp>
        <p:nvSpPr>
          <p:cNvPr id="6" name="文本框 5"/>
          <p:cNvSpPr txBox="1"/>
          <p:nvPr/>
        </p:nvSpPr>
        <p:spPr>
          <a:xfrm>
            <a:off x="685799" y="1381272"/>
            <a:ext cx="8327255"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对于训练集，存在多条曲线与有限样本训练集一致</a:t>
            </a:r>
          </a:p>
        </p:txBody>
      </p:sp>
      <p:cxnSp>
        <p:nvCxnSpPr>
          <p:cNvPr id="8" name="直接箭头连接符 7"/>
          <p:cNvCxnSpPr/>
          <p:nvPr/>
        </p:nvCxnSpPr>
        <p:spPr>
          <a:xfrm>
            <a:off x="7359588" y="5051394"/>
            <a:ext cx="422577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直接箭头连接符 11"/>
          <p:cNvCxnSpPr/>
          <p:nvPr/>
        </p:nvCxnSpPr>
        <p:spPr>
          <a:xfrm flipV="1">
            <a:off x="9357063" y="2565647"/>
            <a:ext cx="0" cy="27787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任意多边形 22"/>
          <p:cNvSpPr/>
          <p:nvPr/>
        </p:nvSpPr>
        <p:spPr>
          <a:xfrm>
            <a:off x="7918881" y="2763070"/>
            <a:ext cx="3142695" cy="2545777"/>
          </a:xfrm>
          <a:custGeom>
            <a:avLst/>
            <a:gdLst>
              <a:gd name="connsiteX0" fmla="*/ 0 w 3142695"/>
              <a:gd name="connsiteY0" fmla="*/ 2545777 h 2545777"/>
              <a:gd name="connsiteX1" fmla="*/ 550415 w 3142695"/>
              <a:gd name="connsiteY1" fmla="*/ 397381 h 2545777"/>
              <a:gd name="connsiteX2" fmla="*/ 1216241 w 3142695"/>
              <a:gd name="connsiteY2" fmla="*/ 1391680 h 2545777"/>
              <a:gd name="connsiteX3" fmla="*/ 1811045 w 3142695"/>
              <a:gd name="connsiteY3" fmla="*/ 1054328 h 2545777"/>
              <a:gd name="connsiteX4" fmla="*/ 2104008 w 3142695"/>
              <a:gd name="connsiteY4" fmla="*/ 432891 h 2545777"/>
              <a:gd name="connsiteX5" fmla="*/ 2476870 w 3142695"/>
              <a:gd name="connsiteY5" fmla="*/ 6763 h 2545777"/>
              <a:gd name="connsiteX6" fmla="*/ 2840854 w 3142695"/>
              <a:gd name="connsiteY6" fmla="*/ 770243 h 2545777"/>
              <a:gd name="connsiteX7" fmla="*/ 3142695 w 3142695"/>
              <a:gd name="connsiteY7" fmla="*/ 2501388 h 254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42695" h="2545777">
                <a:moveTo>
                  <a:pt x="0" y="2545777"/>
                </a:moveTo>
                <a:cubicBezTo>
                  <a:pt x="173854" y="1567754"/>
                  <a:pt x="347708" y="589731"/>
                  <a:pt x="550415" y="397381"/>
                </a:cubicBezTo>
                <a:cubicBezTo>
                  <a:pt x="753122" y="205031"/>
                  <a:pt x="1006136" y="1282189"/>
                  <a:pt x="1216241" y="1391680"/>
                </a:cubicBezTo>
                <a:cubicBezTo>
                  <a:pt x="1426346" y="1501171"/>
                  <a:pt x="1663084" y="1214126"/>
                  <a:pt x="1811045" y="1054328"/>
                </a:cubicBezTo>
                <a:cubicBezTo>
                  <a:pt x="1959006" y="894530"/>
                  <a:pt x="1993037" y="607485"/>
                  <a:pt x="2104008" y="432891"/>
                </a:cubicBezTo>
                <a:cubicBezTo>
                  <a:pt x="2214979" y="258297"/>
                  <a:pt x="2354063" y="-49462"/>
                  <a:pt x="2476870" y="6763"/>
                </a:cubicBezTo>
                <a:cubicBezTo>
                  <a:pt x="2599677" y="62988"/>
                  <a:pt x="2729883" y="354472"/>
                  <a:pt x="2840854" y="770243"/>
                </a:cubicBezTo>
                <a:cubicBezTo>
                  <a:pt x="2951825" y="1186014"/>
                  <a:pt x="3095347" y="2201027"/>
                  <a:pt x="3142695" y="2501388"/>
                </a:cubicBezTo>
              </a:path>
            </a:pathLst>
          </a:cu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997301" y="4345216"/>
            <a:ext cx="239697" cy="2396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0616952" y="3189205"/>
            <a:ext cx="239697" cy="2396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9941510" y="2982444"/>
            <a:ext cx="239697" cy="2396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9666302" y="3647915"/>
            <a:ext cx="239697" cy="2396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8727488" y="3390816"/>
            <a:ext cx="239697" cy="2396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523958" y="3551003"/>
            <a:ext cx="5811917" cy="3046988"/>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训练是让模型更好的拟合有限样本，但我们更在意的应该是模型对新的测试数据的表现。</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对于新的数据点绿方点来说，蓝色曲线所表示的模型</a:t>
            </a:r>
            <a:r>
              <a:rPr lang="zh-CN" altLang="en-US" sz="2400" b="1" dirty="0">
                <a:solidFill>
                  <a:srgbClr val="333399"/>
                </a:solidFill>
                <a:latin typeface="微软雅黑" panose="020B0503020204020204" pitchFamily="34" charset="-122"/>
                <a:ea typeface="微软雅黑" panose="020B0503020204020204" pitchFamily="34" charset="-122"/>
              </a:rPr>
              <a:t>过于贴近训练样本特征</a:t>
            </a:r>
            <a:r>
              <a:rPr lang="zh-CN" altLang="en-US" sz="2400" dirty="0">
                <a:latin typeface="微软雅黑" panose="020B0503020204020204" pitchFamily="34" charset="-122"/>
                <a:ea typeface="微软雅黑" panose="020B0503020204020204" pitchFamily="34" charset="-122"/>
              </a:rPr>
              <a:t>，导致测试样本表现不佳，这就是</a:t>
            </a:r>
            <a:r>
              <a:rPr lang="zh-CN" altLang="en-US" sz="2400" b="1" dirty="0">
                <a:solidFill>
                  <a:srgbClr val="333399"/>
                </a:solidFill>
                <a:latin typeface="微软雅黑" panose="020B0503020204020204" pitchFamily="34" charset="-122"/>
                <a:ea typeface="微软雅黑" panose="020B0503020204020204" pitchFamily="34" charset="-122"/>
              </a:rPr>
              <a:t>过拟合</a:t>
            </a:r>
            <a:endParaRPr lang="en-US" altLang="zh-CN" sz="2400" b="1" dirty="0">
              <a:solidFill>
                <a:srgbClr val="333399"/>
              </a:solidFill>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相反，未能有效学习训练数据的关系称为</a:t>
            </a:r>
            <a:r>
              <a:rPr lang="zh-CN" altLang="en-US" sz="2400" b="1" dirty="0">
                <a:solidFill>
                  <a:srgbClr val="333399"/>
                </a:solidFill>
                <a:latin typeface="微软雅黑" panose="020B0503020204020204" pitchFamily="34" charset="-122"/>
                <a:ea typeface="微软雅黑" panose="020B0503020204020204" pitchFamily="34" charset="-122"/>
              </a:rPr>
              <a:t>欠拟合</a:t>
            </a:r>
          </a:p>
        </p:txBody>
      </p:sp>
      <p:cxnSp>
        <p:nvCxnSpPr>
          <p:cNvPr id="29" name="直接连接符 28"/>
          <p:cNvCxnSpPr/>
          <p:nvPr/>
        </p:nvCxnSpPr>
        <p:spPr>
          <a:xfrm flipV="1">
            <a:off x="7226791" y="2645546"/>
            <a:ext cx="4454001" cy="2059619"/>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8398275" y="3937047"/>
            <a:ext cx="239697" cy="2396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6" name="矩形 25"/>
          <p:cNvSpPr/>
          <p:nvPr/>
        </p:nvSpPr>
        <p:spPr>
          <a:xfrm>
            <a:off x="10856649" y="2763070"/>
            <a:ext cx="239697" cy="2396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7" name="矩形 26"/>
          <p:cNvSpPr/>
          <p:nvPr/>
        </p:nvSpPr>
        <p:spPr>
          <a:xfrm>
            <a:off x="9117366" y="3209279"/>
            <a:ext cx="239697" cy="2396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30" name="文本框 29"/>
          <p:cNvSpPr txBox="1"/>
          <p:nvPr/>
        </p:nvSpPr>
        <p:spPr>
          <a:xfrm>
            <a:off x="623397" y="1904492"/>
            <a:ext cx="5757341" cy="1569660"/>
          </a:xfrm>
          <a:prstGeom prst="rect">
            <a:avLst/>
          </a:prstGeom>
          <a:noFill/>
        </p:spPr>
        <p:txBody>
          <a:bodyPr wrap="square" rtlCol="0">
            <a:spAutoFit/>
          </a:bodyPr>
          <a:lstStyle/>
          <a:p>
            <a:r>
              <a:rPr lang="zh-CN" altLang="en-US" sz="2400" b="1" dirty="0">
                <a:solidFill>
                  <a:schemeClr val="accent1"/>
                </a:solidFill>
                <a:latin typeface="微软雅黑" panose="020B0503020204020204" pitchFamily="34" charset="-122"/>
                <a:ea typeface="微软雅黑" panose="020B0503020204020204" pitchFamily="34" charset="-122"/>
              </a:rPr>
              <a:t>蓝原点</a:t>
            </a:r>
            <a:r>
              <a:rPr lang="zh-CN" altLang="en-US" sz="2400" dirty="0">
                <a:latin typeface="微软雅黑" panose="020B0503020204020204" pitchFamily="34" charset="-122"/>
                <a:ea typeface="微软雅黑" panose="020B0503020204020204" pitchFamily="34" charset="-122"/>
              </a:rPr>
              <a:t>：训练集数据</a:t>
            </a:r>
            <a:endParaRPr lang="en-US" altLang="zh-CN" sz="2400" dirty="0">
              <a:latin typeface="微软雅黑" panose="020B0503020204020204" pitchFamily="34" charset="-122"/>
              <a:ea typeface="微软雅黑" panose="020B0503020204020204" pitchFamily="34" charset="-122"/>
            </a:endParaRPr>
          </a:p>
          <a:p>
            <a:r>
              <a:rPr lang="zh-CN" altLang="en-US" sz="2400" b="1" dirty="0">
                <a:solidFill>
                  <a:schemeClr val="accent6"/>
                </a:solidFill>
                <a:latin typeface="微软雅黑" panose="020B0503020204020204" pitchFamily="34" charset="-122"/>
                <a:ea typeface="微软雅黑" panose="020B0503020204020204" pitchFamily="34" charset="-122"/>
              </a:rPr>
              <a:t>红方点</a:t>
            </a:r>
            <a:r>
              <a:rPr lang="zh-CN" altLang="en-US" sz="2400" dirty="0">
                <a:latin typeface="微软雅黑" panose="020B0503020204020204" pitchFamily="34" charset="-122"/>
                <a:ea typeface="微软雅黑" panose="020B0503020204020204" pitchFamily="34" charset="-122"/>
              </a:rPr>
              <a:t>：测试数据</a:t>
            </a:r>
            <a:endParaRPr lang="en-US" altLang="zh-CN" sz="2400" dirty="0">
              <a:latin typeface="微软雅黑" panose="020B0503020204020204" pitchFamily="34" charset="-122"/>
              <a:ea typeface="微软雅黑" panose="020B0503020204020204" pitchFamily="34" charset="-122"/>
            </a:endParaRPr>
          </a:p>
          <a:p>
            <a:r>
              <a:rPr lang="zh-CN" altLang="en-US" sz="2400" b="1" dirty="0">
                <a:solidFill>
                  <a:schemeClr val="accent1"/>
                </a:solidFill>
                <a:latin typeface="微软雅黑" panose="020B0503020204020204" pitchFamily="34" charset="-122"/>
                <a:ea typeface="微软雅黑" panose="020B0503020204020204" pitchFamily="34" charset="-122"/>
              </a:rPr>
              <a:t>蓝曲线</a:t>
            </a:r>
            <a:r>
              <a:rPr lang="zh-CN" altLang="en-US" sz="2400" dirty="0">
                <a:latin typeface="微软雅黑" panose="020B0503020204020204" pitchFamily="34" charset="-122"/>
                <a:ea typeface="微软雅黑" panose="020B0503020204020204" pitchFamily="34" charset="-122"/>
              </a:rPr>
              <a:t>：完美拟合训练集的模型曲线</a:t>
            </a:r>
            <a:endParaRPr lang="en-US" altLang="zh-CN" sz="2400" dirty="0">
              <a:latin typeface="微软雅黑" panose="020B0503020204020204" pitchFamily="34" charset="-122"/>
              <a:ea typeface="微软雅黑" panose="020B0503020204020204" pitchFamily="34" charset="-122"/>
            </a:endParaRPr>
          </a:p>
          <a:p>
            <a:r>
              <a:rPr lang="zh-CN" altLang="en-US" sz="2400" b="1" dirty="0">
                <a:solidFill>
                  <a:schemeClr val="accent6"/>
                </a:solidFill>
                <a:latin typeface="微软雅黑" panose="020B0503020204020204" pitchFamily="34" charset="-122"/>
                <a:ea typeface="微软雅黑" panose="020B0503020204020204" pitchFamily="34" charset="-122"/>
              </a:rPr>
              <a:t>红直线</a:t>
            </a:r>
            <a:r>
              <a:rPr lang="zh-CN" altLang="en-US" sz="2400" dirty="0">
                <a:latin typeface="微软雅黑" panose="020B0503020204020204" pitchFamily="34" charset="-122"/>
                <a:ea typeface="微软雅黑" panose="020B0503020204020204" pitchFamily="34" charset="-122"/>
              </a:rPr>
              <a:t>：较好拟合训练集的模型曲线</a:t>
            </a:r>
          </a:p>
        </p:txBody>
      </p:sp>
    </p:spTree>
    <p:extLst>
      <p:ext uri="{BB962C8B-B14F-4D97-AF65-F5344CB8AC3E}">
        <p14:creationId xmlns:p14="http://schemas.microsoft.com/office/powerpoint/2010/main" val="11896333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685799" y="169349"/>
            <a:ext cx="7530921"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algn="just">
              <a:defRPr/>
            </a:pPr>
            <a:r>
              <a:rPr lang="zh-CN" altLang="en-US" sz="3200" dirty="0">
                <a:solidFill>
                  <a:srgbClr val="C00000"/>
                </a:solidFill>
                <a:latin typeface="微软雅黑" panose="020B0503020204020204" charset="-122"/>
                <a:ea typeface="微软雅黑" panose="020B0503020204020204" charset="-122"/>
                <a:cs typeface="微软雅黑" panose="020B0503020204020204" charset="-122"/>
              </a:rPr>
              <a:t>正则化</a:t>
            </a:r>
            <a:r>
              <a:rPr lang="en-US" altLang="zh-CN" sz="3200" dirty="0">
                <a:solidFill>
                  <a:srgbClr val="C00000"/>
                </a:solidFill>
                <a:latin typeface="微软雅黑" panose="020B0503020204020204" charset="-122"/>
                <a:ea typeface="微软雅黑" panose="020B0503020204020204" charset="-122"/>
                <a:cs typeface="微软雅黑" panose="020B0503020204020204" charset="-122"/>
              </a:rPr>
              <a:t>-----</a:t>
            </a:r>
            <a:r>
              <a:rPr lang="zh-CN" altLang="en-US" sz="3200" dirty="0">
                <a:solidFill>
                  <a:srgbClr val="C00000"/>
                </a:solidFill>
                <a:latin typeface="微软雅黑" panose="020B0503020204020204" charset="-122"/>
                <a:ea typeface="微软雅黑" panose="020B0503020204020204" charset="-122"/>
                <a:cs typeface="微软雅黑" panose="020B0503020204020204" charset="-122"/>
              </a:rPr>
              <a:t>过拟合和欠拟合</a:t>
            </a:r>
          </a:p>
        </p:txBody>
      </p:sp>
      <p:sp>
        <p:nvSpPr>
          <p:cNvPr id="4" name="矩形 3"/>
          <p:cNvSpPr/>
          <p:nvPr/>
        </p:nvSpPr>
        <p:spPr>
          <a:xfrm>
            <a:off x="366030" y="1528255"/>
            <a:ext cx="10675010" cy="2308324"/>
          </a:xfrm>
          <a:prstGeom prst="rect">
            <a:avLst/>
          </a:prstGeom>
        </p:spPr>
        <p:txBody>
          <a:bodyPr wrap="square">
            <a:spAutoFit/>
          </a:bodyPr>
          <a:lstStyle/>
          <a:p>
            <a:pPr marL="342900" indent="-342900">
              <a:buFont typeface="Arial" panose="020B0604020202020204" pitchFamily="34" charset="0"/>
              <a:buChar char="•"/>
            </a:pPr>
            <a:r>
              <a:rPr lang="zh-CN" altLang="en-US" sz="2400" b="1" dirty="0">
                <a:solidFill>
                  <a:srgbClr val="121212"/>
                </a:solidFill>
                <a:latin typeface="微软雅黑" panose="020B0503020204020204" pitchFamily="34" charset="-122"/>
                <a:ea typeface="微软雅黑" panose="020B0503020204020204" pitchFamily="34" charset="-122"/>
              </a:rPr>
              <a:t>过拟合时</a:t>
            </a:r>
            <a:r>
              <a:rPr lang="zh-CN" altLang="en-US" sz="2400" dirty="0">
                <a:solidFill>
                  <a:srgbClr val="121212"/>
                </a:solidFill>
                <a:latin typeface="微软雅黑" panose="020B0503020204020204" pitchFamily="34" charset="-122"/>
                <a:ea typeface="微软雅黑" panose="020B0503020204020204" pitchFamily="34" charset="-122"/>
              </a:rPr>
              <a:t>，通常是因为模型过于复杂，学习器把训练样本学得“太好了”，很可能把一些训练样本自身的特性当成了所有潜在样本的共性了，这样一来模型的泛化性能就下降了。</a:t>
            </a:r>
            <a:r>
              <a:rPr lang="zh-CN" altLang="en-US" sz="2400" b="1" dirty="0">
                <a:solidFill>
                  <a:srgbClr val="333399"/>
                </a:solidFill>
                <a:latin typeface="微软雅黑" panose="020B0503020204020204" pitchFamily="34" charset="-122"/>
                <a:ea typeface="微软雅黑" panose="020B0503020204020204" pitchFamily="34" charset="-122"/>
              </a:rPr>
              <a:t>发生过拟合的根本原因在于训练数据与训练参数比例太小</a:t>
            </a:r>
            <a:endParaRPr lang="en-US" altLang="zh-CN" sz="2400" dirty="0">
              <a:solidFill>
                <a:srgbClr val="121212"/>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b="1" dirty="0">
                <a:solidFill>
                  <a:srgbClr val="121212"/>
                </a:solidFill>
                <a:latin typeface="微软雅黑" panose="020B0503020204020204" pitchFamily="34" charset="-122"/>
                <a:ea typeface="微软雅黑" panose="020B0503020204020204" pitchFamily="34" charset="-122"/>
              </a:rPr>
              <a:t>欠拟合时</a:t>
            </a:r>
            <a:r>
              <a:rPr lang="zh-CN" altLang="en-US" sz="2400" dirty="0">
                <a:solidFill>
                  <a:srgbClr val="121212"/>
                </a:solidFill>
                <a:latin typeface="微软雅黑" panose="020B0503020204020204" pitchFamily="34" charset="-122"/>
                <a:ea typeface="微软雅黑" panose="020B0503020204020204" pitchFamily="34" charset="-122"/>
              </a:rPr>
              <a:t>，模型又过于简单，学习器没有很好地学到训练样本的一般性质，所以不论在训练数据还是测试数据中表现都很差。</a:t>
            </a:r>
            <a:endParaRPr lang="zh-CN" altLang="en-US" sz="2400" dirty="0">
              <a:latin typeface="微软雅黑" panose="020B0503020204020204" pitchFamily="34" charset="-122"/>
              <a:ea typeface="微软雅黑" panose="020B0503020204020204" pitchFamily="34" charset="-122"/>
            </a:endParaRPr>
          </a:p>
        </p:txBody>
      </p:sp>
      <p:cxnSp>
        <p:nvCxnSpPr>
          <p:cNvPr id="5" name="直接箭头连接符 4"/>
          <p:cNvCxnSpPr/>
          <p:nvPr/>
        </p:nvCxnSpPr>
        <p:spPr>
          <a:xfrm>
            <a:off x="7496066" y="6252397"/>
            <a:ext cx="422577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直接箭头连接符 5"/>
          <p:cNvCxnSpPr/>
          <p:nvPr/>
        </p:nvCxnSpPr>
        <p:spPr>
          <a:xfrm flipV="1">
            <a:off x="9493541" y="3766650"/>
            <a:ext cx="0" cy="27787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任意多边形 6"/>
          <p:cNvSpPr/>
          <p:nvPr/>
        </p:nvSpPr>
        <p:spPr>
          <a:xfrm>
            <a:off x="8055359" y="3964073"/>
            <a:ext cx="3142695" cy="2545777"/>
          </a:xfrm>
          <a:custGeom>
            <a:avLst/>
            <a:gdLst>
              <a:gd name="connsiteX0" fmla="*/ 0 w 3142695"/>
              <a:gd name="connsiteY0" fmla="*/ 2545777 h 2545777"/>
              <a:gd name="connsiteX1" fmla="*/ 550415 w 3142695"/>
              <a:gd name="connsiteY1" fmla="*/ 397381 h 2545777"/>
              <a:gd name="connsiteX2" fmla="*/ 1216241 w 3142695"/>
              <a:gd name="connsiteY2" fmla="*/ 1391680 h 2545777"/>
              <a:gd name="connsiteX3" fmla="*/ 1811045 w 3142695"/>
              <a:gd name="connsiteY3" fmla="*/ 1054328 h 2545777"/>
              <a:gd name="connsiteX4" fmla="*/ 2104008 w 3142695"/>
              <a:gd name="connsiteY4" fmla="*/ 432891 h 2545777"/>
              <a:gd name="connsiteX5" fmla="*/ 2476870 w 3142695"/>
              <a:gd name="connsiteY5" fmla="*/ 6763 h 2545777"/>
              <a:gd name="connsiteX6" fmla="*/ 2840854 w 3142695"/>
              <a:gd name="connsiteY6" fmla="*/ 770243 h 2545777"/>
              <a:gd name="connsiteX7" fmla="*/ 3142695 w 3142695"/>
              <a:gd name="connsiteY7" fmla="*/ 2501388 h 254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42695" h="2545777">
                <a:moveTo>
                  <a:pt x="0" y="2545777"/>
                </a:moveTo>
                <a:cubicBezTo>
                  <a:pt x="173854" y="1567754"/>
                  <a:pt x="347708" y="589731"/>
                  <a:pt x="550415" y="397381"/>
                </a:cubicBezTo>
                <a:cubicBezTo>
                  <a:pt x="753122" y="205031"/>
                  <a:pt x="1006136" y="1282189"/>
                  <a:pt x="1216241" y="1391680"/>
                </a:cubicBezTo>
                <a:cubicBezTo>
                  <a:pt x="1426346" y="1501171"/>
                  <a:pt x="1663084" y="1214126"/>
                  <a:pt x="1811045" y="1054328"/>
                </a:cubicBezTo>
                <a:cubicBezTo>
                  <a:pt x="1959006" y="894530"/>
                  <a:pt x="1993037" y="607485"/>
                  <a:pt x="2104008" y="432891"/>
                </a:cubicBezTo>
                <a:cubicBezTo>
                  <a:pt x="2214979" y="258297"/>
                  <a:pt x="2354063" y="-49462"/>
                  <a:pt x="2476870" y="6763"/>
                </a:cubicBezTo>
                <a:cubicBezTo>
                  <a:pt x="2599677" y="62988"/>
                  <a:pt x="2729883" y="354472"/>
                  <a:pt x="2840854" y="770243"/>
                </a:cubicBezTo>
                <a:cubicBezTo>
                  <a:pt x="2951825" y="1186014"/>
                  <a:pt x="3095347" y="2201027"/>
                  <a:pt x="3142695" y="2501388"/>
                </a:cubicBezTo>
              </a:path>
            </a:pathLst>
          </a:cu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8" name="椭圆 7"/>
          <p:cNvSpPr/>
          <p:nvPr/>
        </p:nvSpPr>
        <p:spPr>
          <a:xfrm>
            <a:off x="8133779" y="5546219"/>
            <a:ext cx="239697" cy="2396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9" name="椭圆 8"/>
          <p:cNvSpPr/>
          <p:nvPr/>
        </p:nvSpPr>
        <p:spPr>
          <a:xfrm>
            <a:off x="10753430" y="4390208"/>
            <a:ext cx="239697" cy="2396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0" name="椭圆 9"/>
          <p:cNvSpPr/>
          <p:nvPr/>
        </p:nvSpPr>
        <p:spPr>
          <a:xfrm>
            <a:off x="10077988" y="4183447"/>
            <a:ext cx="239697" cy="2396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1" name="椭圆 10"/>
          <p:cNvSpPr/>
          <p:nvPr/>
        </p:nvSpPr>
        <p:spPr>
          <a:xfrm>
            <a:off x="9802780" y="4848918"/>
            <a:ext cx="239697" cy="2396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2" name="椭圆 11"/>
          <p:cNvSpPr/>
          <p:nvPr/>
        </p:nvSpPr>
        <p:spPr>
          <a:xfrm>
            <a:off x="8863966" y="4591819"/>
            <a:ext cx="239697" cy="2396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cxnSp>
        <p:nvCxnSpPr>
          <p:cNvPr id="13" name="直接连接符 12"/>
          <p:cNvCxnSpPr/>
          <p:nvPr/>
        </p:nvCxnSpPr>
        <p:spPr>
          <a:xfrm flipV="1">
            <a:off x="7363269" y="3846549"/>
            <a:ext cx="4454001" cy="2059619"/>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8534753" y="5138050"/>
            <a:ext cx="239697" cy="2396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b="1"/>
          </a:p>
        </p:txBody>
      </p:sp>
      <p:sp>
        <p:nvSpPr>
          <p:cNvPr id="15" name="矩形 14"/>
          <p:cNvSpPr/>
          <p:nvPr/>
        </p:nvSpPr>
        <p:spPr>
          <a:xfrm>
            <a:off x="10993127" y="3964073"/>
            <a:ext cx="239697" cy="2396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b="1"/>
          </a:p>
        </p:txBody>
      </p:sp>
      <p:sp>
        <p:nvSpPr>
          <p:cNvPr id="16" name="矩形 15"/>
          <p:cNvSpPr/>
          <p:nvPr/>
        </p:nvSpPr>
        <p:spPr>
          <a:xfrm>
            <a:off x="9253844" y="4410282"/>
            <a:ext cx="239697" cy="2396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b="1"/>
          </a:p>
        </p:txBody>
      </p:sp>
      <p:sp>
        <p:nvSpPr>
          <p:cNvPr id="17" name="文本框 16"/>
          <p:cNvSpPr txBox="1"/>
          <p:nvPr/>
        </p:nvSpPr>
        <p:spPr>
          <a:xfrm>
            <a:off x="573206" y="4203770"/>
            <a:ext cx="5909694" cy="1938992"/>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对于欠拟合：增加模型参数</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对于过拟合：</a:t>
            </a:r>
            <a:endParaRPr lang="en-US" altLang="zh-CN" sz="2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增加训练数据量</a:t>
            </a:r>
            <a:endParaRPr lang="en-US" altLang="zh-CN" sz="2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减小</a:t>
            </a:r>
            <a:r>
              <a:rPr lang="zh-CN" altLang="en-US" sz="2400">
                <a:latin typeface="微软雅黑" panose="020B0503020204020204" pitchFamily="34" charset="-122"/>
                <a:ea typeface="微软雅黑" panose="020B0503020204020204" pitchFamily="34" charset="-122"/>
              </a:rPr>
              <a:t>参数数量</a:t>
            </a:r>
            <a:endParaRPr lang="en-US" altLang="zh-CN" sz="2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400" b="1" dirty="0">
                <a:solidFill>
                  <a:srgbClr val="333399"/>
                </a:solidFill>
                <a:latin typeface="微软雅黑" panose="020B0503020204020204" pitchFamily="34" charset="-122"/>
                <a:ea typeface="微软雅黑" panose="020B0503020204020204" pitchFamily="34" charset="-122"/>
              </a:rPr>
              <a:t>正则化</a:t>
            </a:r>
          </a:p>
        </p:txBody>
      </p:sp>
    </p:spTree>
    <p:extLst>
      <p:ext uri="{BB962C8B-B14F-4D97-AF65-F5344CB8AC3E}">
        <p14:creationId xmlns:p14="http://schemas.microsoft.com/office/powerpoint/2010/main" val="30672367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685799" y="169349"/>
            <a:ext cx="7530921"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algn="just">
              <a:defRPr/>
            </a:pPr>
            <a:r>
              <a:rPr lang="zh-CN" altLang="en-US" sz="3200" dirty="0">
                <a:solidFill>
                  <a:srgbClr val="C00000"/>
                </a:solidFill>
                <a:latin typeface="微软雅黑" panose="020B0503020204020204" charset="-122"/>
                <a:ea typeface="微软雅黑" panose="020B0503020204020204" charset="-122"/>
                <a:cs typeface="微软雅黑" panose="020B0503020204020204" charset="-122"/>
              </a:rPr>
              <a:t>正则化</a:t>
            </a:r>
            <a:r>
              <a:rPr lang="en-US" altLang="zh-CN" sz="3200" dirty="0">
                <a:solidFill>
                  <a:srgbClr val="C00000"/>
                </a:solidFill>
                <a:latin typeface="微软雅黑" panose="020B0503020204020204" charset="-122"/>
                <a:ea typeface="微软雅黑" panose="020B0503020204020204" charset="-122"/>
                <a:cs typeface="微软雅黑" panose="020B0503020204020204" charset="-122"/>
              </a:rPr>
              <a:t>-----</a:t>
            </a:r>
            <a:r>
              <a:rPr lang="zh-CN" altLang="en-US" sz="3200" dirty="0">
                <a:solidFill>
                  <a:srgbClr val="C00000"/>
                </a:solidFill>
                <a:latin typeface="微软雅黑" panose="020B0503020204020204" charset="-122"/>
                <a:ea typeface="微软雅黑" panose="020B0503020204020204" charset="-122"/>
                <a:cs typeface="微软雅黑" panose="020B0503020204020204" charset="-122"/>
              </a:rPr>
              <a:t>过拟合和欠拟合</a:t>
            </a:r>
          </a:p>
        </p:txBody>
      </p:sp>
      <p:sp>
        <p:nvSpPr>
          <p:cNvPr id="3" name="文本框 2"/>
          <p:cNvSpPr txBox="1"/>
          <p:nvPr/>
        </p:nvSpPr>
        <p:spPr>
          <a:xfrm>
            <a:off x="548639" y="1417014"/>
            <a:ext cx="10349349" cy="523220"/>
          </a:xfrm>
          <a:prstGeom prst="rect">
            <a:avLst/>
          </a:prstGeom>
          <a:noFill/>
        </p:spPr>
        <p:txBody>
          <a:bodyPr wrap="square" rtlCol="0">
            <a:spAutoFit/>
          </a:bodyPr>
          <a:lstStyle/>
          <a:p>
            <a:r>
              <a:rPr lang="zh-CN" altLang="en-US" sz="2800" dirty="0"/>
              <a:t>正则化通常是在目标损失函数中加入正则项，减轻模型复杂度</a:t>
            </a:r>
          </a:p>
        </p:txBody>
      </p:sp>
      <mc:AlternateContent xmlns:mc="http://schemas.openxmlformats.org/markup-compatibility/2006" xmlns:a14="http://schemas.microsoft.com/office/drawing/2010/main">
        <mc:Choice Requires="a14">
          <p:sp>
            <p:nvSpPr>
              <p:cNvPr id="18" name="文本框 17"/>
              <p:cNvSpPr txBox="1"/>
              <p:nvPr/>
            </p:nvSpPr>
            <p:spPr>
              <a:xfrm>
                <a:off x="2333108" y="1880252"/>
                <a:ext cx="8564880" cy="16500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𝐿</m:t>
                      </m:r>
                      <m:d>
                        <m:dPr>
                          <m:ctrlPr>
                            <a:rPr lang="en-US" altLang="zh-CN" sz="3600" b="0" i="1" smtClean="0">
                              <a:latin typeface="Cambria Math" panose="02040503050406030204" pitchFamily="18" charset="0"/>
                            </a:rPr>
                          </m:ctrlPr>
                        </m:dPr>
                        <m:e>
                          <m:r>
                            <a:rPr lang="en-US" altLang="zh-CN" sz="3600" b="0" i="1" smtClean="0">
                              <a:latin typeface="Cambria Math" panose="02040503050406030204" pitchFamily="18" charset="0"/>
                            </a:rPr>
                            <m:t>𝑤</m:t>
                          </m:r>
                        </m:e>
                      </m:d>
                      <m:r>
                        <a:rPr lang="en-US" altLang="zh-CN" sz="3600" b="0" i="1" smtClean="0">
                          <a:latin typeface="Cambria Math" panose="02040503050406030204" pitchFamily="18" charset="0"/>
                        </a:rPr>
                        <m:t>= </m:t>
                      </m:r>
                      <m:f>
                        <m:fPr>
                          <m:ctrlPr>
                            <a:rPr lang="en-US" altLang="zh-CN" sz="3600" b="0" i="1" smtClean="0">
                              <a:latin typeface="Cambria Math" panose="02040503050406030204" pitchFamily="18" charset="0"/>
                            </a:rPr>
                          </m:ctrlPr>
                        </m:fPr>
                        <m:num>
                          <m:r>
                            <a:rPr lang="en-US" altLang="zh-CN" sz="3600" b="0" i="1" smtClean="0">
                              <a:latin typeface="Cambria Math" panose="02040503050406030204" pitchFamily="18" charset="0"/>
                            </a:rPr>
                            <m:t>1</m:t>
                          </m:r>
                        </m:num>
                        <m:den>
                          <m:r>
                            <a:rPr lang="en-US" altLang="zh-CN" sz="3600" b="0" i="1" smtClean="0">
                              <a:latin typeface="Cambria Math" panose="02040503050406030204" pitchFamily="18" charset="0"/>
                            </a:rPr>
                            <m:t>𝑁</m:t>
                          </m:r>
                        </m:den>
                      </m:f>
                      <m:nary>
                        <m:naryPr>
                          <m:chr m:val="∑"/>
                          <m:ctrlPr>
                            <a:rPr lang="en-US" altLang="zh-CN" sz="3600" b="0" i="1" smtClean="0">
                              <a:latin typeface="Cambria Math" panose="02040503050406030204" pitchFamily="18" charset="0"/>
                            </a:rPr>
                          </m:ctrlPr>
                        </m:naryPr>
                        <m:sub>
                          <m:r>
                            <m:rPr>
                              <m:brk m:alnAt="23"/>
                            </m:rPr>
                            <a:rPr lang="en-US" altLang="zh-CN" sz="3600" b="0" i="1" smtClean="0">
                              <a:latin typeface="Cambria Math" panose="02040503050406030204" pitchFamily="18" charset="0"/>
                            </a:rPr>
                            <m:t>𝑖</m:t>
                          </m:r>
                          <m:r>
                            <a:rPr lang="en-US" altLang="zh-CN" sz="3600" b="0" i="1" smtClean="0">
                              <a:latin typeface="Cambria Math" panose="02040503050406030204" pitchFamily="18" charset="0"/>
                            </a:rPr>
                            <m:t>=1</m:t>
                          </m:r>
                        </m:sub>
                        <m:sup>
                          <m:r>
                            <a:rPr lang="en-US" altLang="zh-CN" sz="3600" b="0" i="1" smtClean="0">
                              <a:latin typeface="Cambria Math" panose="02040503050406030204" pitchFamily="18" charset="0"/>
                            </a:rPr>
                            <m:t>𝑁</m:t>
                          </m:r>
                        </m:sup>
                        <m:e>
                          <m:sSub>
                            <m:sSubPr>
                              <m:ctrlPr>
                                <a:rPr lang="en-US" altLang="zh-CN" sz="3600" i="1" smtClean="0">
                                  <a:latin typeface="Cambria Math" panose="02040503050406030204" pitchFamily="18" charset="0"/>
                                </a:rPr>
                              </m:ctrlPr>
                            </m:sSubPr>
                            <m:e>
                              <m:r>
                                <a:rPr lang="en-US" altLang="zh-CN" sz="3600" b="0" i="1" smtClean="0">
                                  <a:latin typeface="Cambria Math" panose="02040503050406030204" pitchFamily="18" charset="0"/>
                                </a:rPr>
                                <m:t>𝐿</m:t>
                              </m:r>
                            </m:e>
                            <m:sub>
                              <m:r>
                                <a:rPr lang="en-US" altLang="zh-CN" sz="3600" b="0" i="1" smtClean="0">
                                  <a:latin typeface="Cambria Math" panose="02040503050406030204" pitchFamily="18" charset="0"/>
                                </a:rPr>
                                <m:t>𝑖</m:t>
                              </m:r>
                            </m:sub>
                          </m:sSub>
                          <m:r>
                            <a:rPr lang="en-US" altLang="zh-CN" sz="3600" b="0" i="1" smtClean="0">
                              <a:latin typeface="Cambria Math" panose="02040503050406030204" pitchFamily="18" charset="0"/>
                            </a:rPr>
                            <m:t>(</m:t>
                          </m:r>
                          <m:sSub>
                            <m:sSubPr>
                              <m:ctrlPr>
                                <a:rPr lang="en-US" altLang="zh-CN" sz="3600" b="0" i="1" smtClean="0">
                                  <a:latin typeface="Cambria Math" panose="02040503050406030204" pitchFamily="18" charset="0"/>
                                </a:rPr>
                              </m:ctrlPr>
                            </m:sSubPr>
                            <m:e>
                              <m:r>
                                <a:rPr lang="en-US" altLang="zh-CN" sz="3600" b="0" i="1" smtClean="0">
                                  <a:latin typeface="Cambria Math" panose="02040503050406030204" pitchFamily="18" charset="0"/>
                                </a:rPr>
                                <m:t>𝑥</m:t>
                              </m:r>
                            </m:e>
                            <m:sub>
                              <m:r>
                                <a:rPr lang="en-US" altLang="zh-CN" sz="3600" b="0" i="1" smtClean="0">
                                  <a:latin typeface="Cambria Math" panose="02040503050406030204" pitchFamily="18" charset="0"/>
                                </a:rPr>
                                <m:t>𝑖</m:t>
                              </m:r>
                            </m:sub>
                          </m:sSub>
                          <m:r>
                            <a:rPr lang="en-US" altLang="zh-CN" sz="3600" b="0" i="1" smtClean="0">
                              <a:latin typeface="Cambria Math" panose="02040503050406030204" pitchFamily="18" charset="0"/>
                            </a:rPr>
                            <m:t>,</m:t>
                          </m:r>
                          <m:sSub>
                            <m:sSubPr>
                              <m:ctrlPr>
                                <a:rPr lang="en-US" altLang="zh-CN" sz="3600" i="1">
                                  <a:latin typeface="Cambria Math" panose="02040503050406030204" pitchFamily="18" charset="0"/>
                                </a:rPr>
                              </m:ctrlPr>
                            </m:sSubPr>
                            <m:e>
                              <m:r>
                                <a:rPr lang="en-US" altLang="zh-CN" sz="3600" b="0" i="1" smtClean="0">
                                  <a:latin typeface="Cambria Math" panose="02040503050406030204" pitchFamily="18" charset="0"/>
                                </a:rPr>
                                <m:t>𝑦</m:t>
                              </m:r>
                            </m:e>
                            <m:sub>
                              <m:r>
                                <a:rPr lang="en-US" altLang="zh-CN" sz="3600" i="1">
                                  <a:latin typeface="Cambria Math" panose="02040503050406030204" pitchFamily="18" charset="0"/>
                                </a:rPr>
                                <m:t>𝑖</m:t>
                              </m:r>
                            </m:sub>
                          </m:sSub>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𝑊</m:t>
                          </m:r>
                          <m:r>
                            <a:rPr lang="en-US" altLang="zh-CN" sz="3600" b="0" i="1" smtClean="0">
                              <a:latin typeface="Cambria Math" panose="02040503050406030204" pitchFamily="18" charset="0"/>
                            </a:rPr>
                            <m:t>)</m:t>
                          </m:r>
                        </m:e>
                      </m:nary>
                      <m:r>
                        <a:rPr lang="en-US" altLang="zh-CN" sz="3600" b="0" i="1" smtClean="0">
                          <a:latin typeface="Cambria Math" panose="02040503050406030204" pitchFamily="18" charset="0"/>
                        </a:rPr>
                        <m:t>+</m:t>
                      </m:r>
                      <m:r>
                        <a:rPr lang="zh-CN" altLang="en-US" sz="3600" b="0" i="1" smtClean="0">
                          <a:latin typeface="Cambria Math" panose="02040503050406030204" pitchFamily="18" charset="0"/>
                        </a:rPr>
                        <m:t>𝜆</m:t>
                      </m:r>
                      <m:r>
                        <a:rPr lang="en-US" altLang="zh-CN" sz="3600" b="0" i="1" smtClean="0">
                          <a:latin typeface="Cambria Math" panose="02040503050406030204" pitchFamily="18" charset="0"/>
                        </a:rPr>
                        <m:t>𝑅</m:t>
                      </m:r>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𝑤</m:t>
                      </m:r>
                      <m:r>
                        <a:rPr lang="en-US" altLang="zh-CN" sz="3600" b="0" i="1" smtClean="0">
                          <a:latin typeface="Cambria Math" panose="02040503050406030204" pitchFamily="18" charset="0"/>
                        </a:rPr>
                        <m:t>)</m:t>
                      </m:r>
                    </m:oMath>
                  </m:oMathPara>
                </a14:m>
                <a:endParaRPr lang="zh-CN" altLang="en-US" sz="3600" dirty="0"/>
              </a:p>
            </p:txBody>
          </p:sp>
        </mc:Choice>
        <mc:Fallback xmlns="">
          <p:sp>
            <p:nvSpPr>
              <p:cNvPr id="18" name="文本框 17"/>
              <p:cNvSpPr txBox="1">
                <a:spLocks noRot="1" noChangeAspect="1" noMove="1" noResize="1" noEditPoints="1" noAdjustHandles="1" noChangeArrowheads="1" noChangeShapeType="1" noTextEdit="1"/>
              </p:cNvSpPr>
              <p:nvPr/>
            </p:nvSpPr>
            <p:spPr>
              <a:xfrm>
                <a:off x="2333108" y="1880252"/>
                <a:ext cx="8564880" cy="1650067"/>
              </a:xfrm>
              <a:prstGeom prst="rect">
                <a:avLst/>
              </a:prstGeom>
              <a:blipFill>
                <a:blip r:embed="rId3"/>
                <a:stretch>
                  <a:fillRect/>
                </a:stretch>
              </a:blipFill>
            </p:spPr>
            <p:txBody>
              <a:bodyPr/>
              <a:lstStyle/>
              <a:p>
                <a:r>
                  <a:rPr lang="zh-CN" altLang="en-US">
                    <a:noFill/>
                  </a:rPr>
                  <a:t> </a:t>
                </a:r>
              </a:p>
            </p:txBody>
          </p:sp>
        </mc:Fallback>
      </mc:AlternateContent>
      <p:sp>
        <p:nvSpPr>
          <p:cNvPr id="20" name="左大括号 19"/>
          <p:cNvSpPr/>
          <p:nvPr/>
        </p:nvSpPr>
        <p:spPr>
          <a:xfrm rot="16200000">
            <a:off x="6194884" y="1673629"/>
            <a:ext cx="381000" cy="386276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1" name="文本框 20"/>
          <p:cNvSpPr txBox="1"/>
          <p:nvPr/>
        </p:nvSpPr>
        <p:spPr>
          <a:xfrm>
            <a:off x="5040557" y="3919122"/>
            <a:ext cx="3265269" cy="1200329"/>
          </a:xfrm>
          <a:prstGeom prst="rect">
            <a:avLst/>
          </a:prstGeom>
          <a:noFill/>
        </p:spPr>
        <p:txBody>
          <a:bodyPr wrap="square" rtlCol="0">
            <a:spAutoFit/>
          </a:bodyPr>
          <a:lstStyle/>
          <a:p>
            <a:r>
              <a:rPr lang="en-US" altLang="zh-CN" sz="2400" dirty="0"/>
              <a:t>Data Loss</a:t>
            </a:r>
          </a:p>
          <a:p>
            <a:r>
              <a:rPr lang="zh-CN" altLang="en-US" sz="2400" dirty="0"/>
              <a:t>模型预测值需要和训练样本匹配</a:t>
            </a:r>
          </a:p>
        </p:txBody>
      </p:sp>
      <p:sp>
        <p:nvSpPr>
          <p:cNvPr id="23" name="左大括号 22"/>
          <p:cNvSpPr/>
          <p:nvPr/>
        </p:nvSpPr>
        <p:spPr>
          <a:xfrm rot="16200000">
            <a:off x="9365405" y="2965329"/>
            <a:ext cx="381000" cy="127936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4" name="文本框 23"/>
          <p:cNvSpPr txBox="1"/>
          <p:nvPr/>
        </p:nvSpPr>
        <p:spPr>
          <a:xfrm>
            <a:off x="8916223" y="3848956"/>
            <a:ext cx="3108137" cy="1200329"/>
          </a:xfrm>
          <a:prstGeom prst="rect">
            <a:avLst/>
          </a:prstGeom>
          <a:noFill/>
        </p:spPr>
        <p:txBody>
          <a:bodyPr wrap="square" rtlCol="0">
            <a:spAutoFit/>
          </a:bodyPr>
          <a:lstStyle/>
          <a:p>
            <a:r>
              <a:rPr lang="en-US" altLang="zh-CN" sz="2400" dirty="0"/>
              <a:t>Regularization</a:t>
            </a:r>
          </a:p>
          <a:p>
            <a:r>
              <a:rPr lang="zh-CN" altLang="en-US" sz="2400" dirty="0"/>
              <a:t>模型应该尽可能简单，有利于防止过拟合</a:t>
            </a:r>
          </a:p>
        </p:txBody>
      </p:sp>
      <p:cxnSp>
        <p:nvCxnSpPr>
          <p:cNvPr id="25" name="直接箭头连接符 24"/>
          <p:cNvCxnSpPr/>
          <p:nvPr/>
        </p:nvCxnSpPr>
        <p:spPr>
          <a:xfrm>
            <a:off x="132797" y="6334703"/>
            <a:ext cx="422577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p:cNvCxnSpPr/>
          <p:nvPr/>
        </p:nvCxnSpPr>
        <p:spPr>
          <a:xfrm flipV="1">
            <a:off x="2130272" y="3848956"/>
            <a:ext cx="0" cy="27787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任意多边形 26"/>
          <p:cNvSpPr/>
          <p:nvPr/>
        </p:nvSpPr>
        <p:spPr>
          <a:xfrm>
            <a:off x="692090" y="4046379"/>
            <a:ext cx="3142695" cy="2545777"/>
          </a:xfrm>
          <a:custGeom>
            <a:avLst/>
            <a:gdLst>
              <a:gd name="connsiteX0" fmla="*/ 0 w 3142695"/>
              <a:gd name="connsiteY0" fmla="*/ 2545777 h 2545777"/>
              <a:gd name="connsiteX1" fmla="*/ 550415 w 3142695"/>
              <a:gd name="connsiteY1" fmla="*/ 397381 h 2545777"/>
              <a:gd name="connsiteX2" fmla="*/ 1216241 w 3142695"/>
              <a:gd name="connsiteY2" fmla="*/ 1391680 h 2545777"/>
              <a:gd name="connsiteX3" fmla="*/ 1811045 w 3142695"/>
              <a:gd name="connsiteY3" fmla="*/ 1054328 h 2545777"/>
              <a:gd name="connsiteX4" fmla="*/ 2104008 w 3142695"/>
              <a:gd name="connsiteY4" fmla="*/ 432891 h 2545777"/>
              <a:gd name="connsiteX5" fmla="*/ 2476870 w 3142695"/>
              <a:gd name="connsiteY5" fmla="*/ 6763 h 2545777"/>
              <a:gd name="connsiteX6" fmla="*/ 2840854 w 3142695"/>
              <a:gd name="connsiteY6" fmla="*/ 770243 h 2545777"/>
              <a:gd name="connsiteX7" fmla="*/ 3142695 w 3142695"/>
              <a:gd name="connsiteY7" fmla="*/ 2501388 h 254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42695" h="2545777">
                <a:moveTo>
                  <a:pt x="0" y="2545777"/>
                </a:moveTo>
                <a:cubicBezTo>
                  <a:pt x="173854" y="1567754"/>
                  <a:pt x="347708" y="589731"/>
                  <a:pt x="550415" y="397381"/>
                </a:cubicBezTo>
                <a:cubicBezTo>
                  <a:pt x="753122" y="205031"/>
                  <a:pt x="1006136" y="1282189"/>
                  <a:pt x="1216241" y="1391680"/>
                </a:cubicBezTo>
                <a:cubicBezTo>
                  <a:pt x="1426346" y="1501171"/>
                  <a:pt x="1663084" y="1214126"/>
                  <a:pt x="1811045" y="1054328"/>
                </a:cubicBezTo>
                <a:cubicBezTo>
                  <a:pt x="1959006" y="894530"/>
                  <a:pt x="1993037" y="607485"/>
                  <a:pt x="2104008" y="432891"/>
                </a:cubicBezTo>
                <a:cubicBezTo>
                  <a:pt x="2214979" y="258297"/>
                  <a:pt x="2354063" y="-49462"/>
                  <a:pt x="2476870" y="6763"/>
                </a:cubicBezTo>
                <a:cubicBezTo>
                  <a:pt x="2599677" y="62988"/>
                  <a:pt x="2729883" y="354472"/>
                  <a:pt x="2840854" y="770243"/>
                </a:cubicBezTo>
                <a:cubicBezTo>
                  <a:pt x="2951825" y="1186014"/>
                  <a:pt x="3095347" y="2201027"/>
                  <a:pt x="3142695" y="2501388"/>
                </a:cubicBezTo>
              </a:path>
            </a:pathLst>
          </a:cu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8" name="椭圆 27"/>
          <p:cNvSpPr/>
          <p:nvPr/>
        </p:nvSpPr>
        <p:spPr>
          <a:xfrm>
            <a:off x="770510" y="5628525"/>
            <a:ext cx="239697" cy="2396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9" name="椭圆 28"/>
          <p:cNvSpPr/>
          <p:nvPr/>
        </p:nvSpPr>
        <p:spPr>
          <a:xfrm>
            <a:off x="3390161" y="4472514"/>
            <a:ext cx="239697" cy="2396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0" name="椭圆 29"/>
          <p:cNvSpPr/>
          <p:nvPr/>
        </p:nvSpPr>
        <p:spPr>
          <a:xfrm>
            <a:off x="2714719" y="4265753"/>
            <a:ext cx="239697" cy="2396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1" name="椭圆 30"/>
          <p:cNvSpPr/>
          <p:nvPr/>
        </p:nvSpPr>
        <p:spPr>
          <a:xfrm>
            <a:off x="2439511" y="4931224"/>
            <a:ext cx="239697" cy="2396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2" name="椭圆 31"/>
          <p:cNvSpPr/>
          <p:nvPr/>
        </p:nvSpPr>
        <p:spPr>
          <a:xfrm>
            <a:off x="1500697" y="4674125"/>
            <a:ext cx="239697" cy="2396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cxnSp>
        <p:nvCxnSpPr>
          <p:cNvPr id="33" name="直接连接符 32"/>
          <p:cNvCxnSpPr/>
          <p:nvPr/>
        </p:nvCxnSpPr>
        <p:spPr>
          <a:xfrm flipV="1">
            <a:off x="0" y="3928855"/>
            <a:ext cx="4454001" cy="2059619"/>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1171484" y="5220356"/>
            <a:ext cx="239697" cy="2396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b="1"/>
          </a:p>
        </p:txBody>
      </p:sp>
      <p:sp>
        <p:nvSpPr>
          <p:cNvPr id="35" name="矩形 34"/>
          <p:cNvSpPr/>
          <p:nvPr/>
        </p:nvSpPr>
        <p:spPr>
          <a:xfrm>
            <a:off x="3629858" y="4046379"/>
            <a:ext cx="239697" cy="2396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b="1"/>
          </a:p>
        </p:txBody>
      </p:sp>
      <p:sp>
        <p:nvSpPr>
          <p:cNvPr id="36" name="矩形 35"/>
          <p:cNvSpPr/>
          <p:nvPr/>
        </p:nvSpPr>
        <p:spPr>
          <a:xfrm>
            <a:off x="1890575" y="4492588"/>
            <a:ext cx="239697" cy="2396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b="1"/>
          </a:p>
        </p:txBody>
      </p:sp>
      <p:sp>
        <p:nvSpPr>
          <p:cNvPr id="49" name="矩形 48"/>
          <p:cNvSpPr/>
          <p:nvPr/>
        </p:nvSpPr>
        <p:spPr>
          <a:xfrm>
            <a:off x="4074482" y="5367922"/>
            <a:ext cx="8250977" cy="830997"/>
          </a:xfrm>
          <a:prstGeom prst="rect">
            <a:avLst/>
          </a:prstGeom>
        </p:spPr>
        <p:txBody>
          <a:bodyPr wrap="none">
            <a:spAutoFit/>
          </a:bodyPr>
          <a:lstStyle/>
          <a:p>
            <a:r>
              <a:rPr lang="zh-CN" altLang="en-US" sz="2400" b="1" dirty="0">
                <a:solidFill>
                  <a:srgbClr val="333399"/>
                </a:solidFill>
                <a:latin typeface="Arial" panose="020B0604020202020204" pitchFamily="34" charset="0"/>
              </a:rPr>
              <a:t>奥卡姆剃刀原理：</a:t>
            </a:r>
            <a:endParaRPr lang="en-US" altLang="zh-CN" sz="2400" b="1" dirty="0">
              <a:solidFill>
                <a:srgbClr val="333399"/>
              </a:solidFill>
              <a:latin typeface="Arial" panose="020B0604020202020204" pitchFamily="34" charset="0"/>
            </a:endParaRPr>
          </a:p>
          <a:p>
            <a:r>
              <a:rPr lang="en-US" altLang="zh-CN" sz="2400" b="1" dirty="0">
                <a:solidFill>
                  <a:srgbClr val="333399"/>
                </a:solidFill>
              </a:rPr>
              <a:t>Among competing hypotheses, the simplest is the best</a:t>
            </a:r>
            <a:endParaRPr lang="zh-CN" altLang="en-US" sz="2400" b="1" dirty="0">
              <a:solidFill>
                <a:srgbClr val="333399"/>
              </a:solidFill>
            </a:endParaRPr>
          </a:p>
        </p:txBody>
      </p:sp>
    </p:spTree>
    <p:extLst>
      <p:ext uri="{BB962C8B-B14F-4D97-AF65-F5344CB8AC3E}">
        <p14:creationId xmlns:p14="http://schemas.microsoft.com/office/powerpoint/2010/main" val="34132873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2" name="标题 1"/>
          <p:cNvSpPr>
            <a:spLocks noGrp="1"/>
          </p:cNvSpPr>
          <p:nvPr>
            <p:ph type="title"/>
          </p:nvPr>
        </p:nvSpPr>
        <p:spPr/>
        <p:txBody>
          <a:bodyPr/>
          <a:lstStyle/>
          <a:p>
            <a:r>
              <a:rPr lang="zh-CN" altLang="en-US" dirty="0"/>
              <a:t>两维卷积</a:t>
            </a:r>
          </a:p>
        </p:txBody>
      </p:sp>
      <p:sp>
        <p:nvSpPr>
          <p:cNvPr id="1048633" name="内容占位符 8"/>
          <p:cNvSpPr>
            <a:spLocks noGrp="1"/>
          </p:cNvSpPr>
          <p:nvPr>
            <p:ph idx="1"/>
          </p:nvPr>
        </p:nvSpPr>
        <p:spPr/>
        <p:txBody>
          <a:bodyPr/>
          <a:lstStyle/>
          <a:p>
            <a:r>
              <a:rPr lang="zh-CN" altLang="en-US" dirty="0"/>
              <a:t>在图像处理中，图像是以二维矩阵的形式输入到神经网络中，因此我们需要二维卷积。</a:t>
            </a:r>
            <a:endParaRPr lang="en-US" altLang="zh-CN" b="0" i="1" dirty="0">
              <a:latin typeface="Cambria Math" panose="02040503050406030204" pitchFamily="18" charset="0"/>
            </a:endParaRPr>
          </a:p>
          <a:p>
            <a:pPr marL="0" indent="0">
              <a:buNone/>
            </a:pPr>
            <a:endParaRPr lang="zh-CN" altLang="en-US" dirty="0"/>
          </a:p>
        </p:txBody>
      </p:sp>
      <p:pic>
        <p:nvPicPr>
          <p:cNvPr id="2097158" name="图片 9"/>
          <p:cNvPicPr>
            <a:picLocks noChangeAspect="1"/>
          </p:cNvPicPr>
          <p:nvPr/>
        </p:nvPicPr>
        <p:blipFill>
          <a:blip r:embed="rId2"/>
          <a:stretch>
            <a:fillRect/>
          </a:stretch>
        </p:blipFill>
        <p:spPr>
          <a:xfrm>
            <a:off x="7896797" y="2506811"/>
            <a:ext cx="2085975" cy="2284639"/>
          </a:xfrm>
          <a:prstGeom prst="rect">
            <a:avLst/>
          </a:prstGeom>
        </p:spPr>
      </p:pic>
      <p:pic>
        <p:nvPicPr>
          <p:cNvPr id="2097159" name="图片 5"/>
          <p:cNvPicPr>
            <a:picLocks noChangeAspect="1"/>
          </p:cNvPicPr>
          <p:nvPr/>
        </p:nvPicPr>
        <p:blipFill>
          <a:blip r:embed="rId3"/>
          <a:stretch>
            <a:fillRect/>
          </a:stretch>
        </p:blipFill>
        <p:spPr>
          <a:xfrm>
            <a:off x="971069" y="2133600"/>
            <a:ext cx="4298304" cy="1005076"/>
          </a:xfrm>
          <a:prstGeom prst="rect">
            <a:avLst/>
          </a:prstGeom>
        </p:spPr>
      </p:pic>
      <p:pic>
        <p:nvPicPr>
          <p:cNvPr id="2097160" name="图片 10"/>
          <p:cNvPicPr>
            <a:picLocks noChangeAspect="1"/>
          </p:cNvPicPr>
          <p:nvPr/>
        </p:nvPicPr>
        <p:blipFill>
          <a:blip r:embed="rId4"/>
          <a:stretch>
            <a:fillRect/>
          </a:stretch>
        </p:blipFill>
        <p:spPr>
          <a:xfrm>
            <a:off x="3352800" y="3105533"/>
            <a:ext cx="3096769" cy="949261"/>
          </a:xfrm>
          <a:prstGeom prst="rect">
            <a:avLst/>
          </a:prstGeom>
        </p:spPr>
      </p:pic>
      <p:pic>
        <p:nvPicPr>
          <p:cNvPr id="2097161" name="图片 12"/>
          <p:cNvPicPr>
            <a:picLocks noChangeAspect="1"/>
          </p:cNvPicPr>
          <p:nvPr/>
        </p:nvPicPr>
        <p:blipFill>
          <a:blip r:embed="rId5"/>
          <a:stretch>
            <a:fillRect/>
          </a:stretch>
        </p:blipFill>
        <p:spPr>
          <a:xfrm>
            <a:off x="1447800" y="4159583"/>
            <a:ext cx="5753036" cy="2188271"/>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任意多边形 26"/>
          <p:cNvSpPr/>
          <p:nvPr/>
        </p:nvSpPr>
        <p:spPr>
          <a:xfrm>
            <a:off x="6813176" y="3968561"/>
            <a:ext cx="3550024" cy="1272988"/>
          </a:xfrm>
          <a:custGeom>
            <a:avLst/>
            <a:gdLst>
              <a:gd name="connsiteX0" fmla="*/ 0 w 3550024"/>
              <a:gd name="connsiteY0" fmla="*/ 1272988 h 1272988"/>
              <a:gd name="connsiteX1" fmla="*/ 143436 w 3550024"/>
              <a:gd name="connsiteY1" fmla="*/ 950259 h 1272988"/>
              <a:gd name="connsiteX2" fmla="*/ 448236 w 3550024"/>
              <a:gd name="connsiteY2" fmla="*/ 573741 h 1272988"/>
              <a:gd name="connsiteX3" fmla="*/ 824753 w 3550024"/>
              <a:gd name="connsiteY3" fmla="*/ 233082 h 1272988"/>
              <a:gd name="connsiteX4" fmla="*/ 1506071 w 3550024"/>
              <a:gd name="connsiteY4" fmla="*/ 125506 h 1272988"/>
              <a:gd name="connsiteX5" fmla="*/ 2796989 w 3550024"/>
              <a:gd name="connsiteY5" fmla="*/ 17929 h 1272988"/>
              <a:gd name="connsiteX6" fmla="*/ 3550024 w 3550024"/>
              <a:gd name="connsiteY6" fmla="*/ 0 h 1272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0024" h="1272988">
                <a:moveTo>
                  <a:pt x="0" y="1272988"/>
                </a:moveTo>
                <a:cubicBezTo>
                  <a:pt x="34365" y="1169894"/>
                  <a:pt x="68730" y="1066800"/>
                  <a:pt x="143436" y="950259"/>
                </a:cubicBezTo>
                <a:cubicBezTo>
                  <a:pt x="218142" y="833718"/>
                  <a:pt x="334683" y="693270"/>
                  <a:pt x="448236" y="573741"/>
                </a:cubicBezTo>
                <a:cubicBezTo>
                  <a:pt x="561789" y="454211"/>
                  <a:pt x="648447" y="307788"/>
                  <a:pt x="824753" y="233082"/>
                </a:cubicBezTo>
                <a:cubicBezTo>
                  <a:pt x="1001059" y="158376"/>
                  <a:pt x="1177365" y="161365"/>
                  <a:pt x="1506071" y="125506"/>
                </a:cubicBezTo>
                <a:cubicBezTo>
                  <a:pt x="1834777" y="89647"/>
                  <a:pt x="2456330" y="38847"/>
                  <a:pt x="2796989" y="17929"/>
                </a:cubicBezTo>
                <a:cubicBezTo>
                  <a:pt x="3137648" y="-2989"/>
                  <a:pt x="3337859" y="20917"/>
                  <a:pt x="3550024"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1" name="任意多边形 20"/>
          <p:cNvSpPr/>
          <p:nvPr/>
        </p:nvSpPr>
        <p:spPr>
          <a:xfrm>
            <a:off x="1129553" y="3807167"/>
            <a:ext cx="3460376" cy="1215251"/>
          </a:xfrm>
          <a:custGeom>
            <a:avLst/>
            <a:gdLst>
              <a:gd name="connsiteX0" fmla="*/ 0 w 3460376"/>
              <a:gd name="connsiteY0" fmla="*/ 1057865 h 1215251"/>
              <a:gd name="connsiteX1" fmla="*/ 502023 w 3460376"/>
              <a:gd name="connsiteY1" fmla="*/ 1201300 h 1215251"/>
              <a:gd name="connsiteX2" fmla="*/ 806823 w 3460376"/>
              <a:gd name="connsiteY2" fmla="*/ 753065 h 1215251"/>
              <a:gd name="connsiteX3" fmla="*/ 932329 w 3460376"/>
              <a:gd name="connsiteY3" fmla="*/ 53818 h 1215251"/>
              <a:gd name="connsiteX4" fmla="*/ 1255059 w 3460376"/>
              <a:gd name="connsiteY4" fmla="*/ 502053 h 1215251"/>
              <a:gd name="connsiteX5" fmla="*/ 1918447 w 3460376"/>
              <a:gd name="connsiteY5" fmla="*/ 304829 h 1215251"/>
              <a:gd name="connsiteX6" fmla="*/ 2492188 w 3460376"/>
              <a:gd name="connsiteY6" fmla="*/ 29 h 1215251"/>
              <a:gd name="connsiteX7" fmla="*/ 2958353 w 3460376"/>
              <a:gd name="connsiteY7" fmla="*/ 322759 h 1215251"/>
              <a:gd name="connsiteX8" fmla="*/ 3460376 w 3460376"/>
              <a:gd name="connsiteY8" fmla="*/ 484123 h 121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0376" h="1215251">
                <a:moveTo>
                  <a:pt x="0" y="1057865"/>
                </a:moveTo>
                <a:cubicBezTo>
                  <a:pt x="183776" y="1154982"/>
                  <a:pt x="367552" y="1252100"/>
                  <a:pt x="502023" y="1201300"/>
                </a:cubicBezTo>
                <a:cubicBezTo>
                  <a:pt x="636494" y="1150500"/>
                  <a:pt x="735105" y="944312"/>
                  <a:pt x="806823" y="753065"/>
                </a:cubicBezTo>
                <a:cubicBezTo>
                  <a:pt x="878541" y="561818"/>
                  <a:pt x="857623" y="95653"/>
                  <a:pt x="932329" y="53818"/>
                </a:cubicBezTo>
                <a:cubicBezTo>
                  <a:pt x="1007035" y="11983"/>
                  <a:pt x="1090706" y="460218"/>
                  <a:pt x="1255059" y="502053"/>
                </a:cubicBezTo>
                <a:cubicBezTo>
                  <a:pt x="1419412" y="543888"/>
                  <a:pt x="1712259" y="388500"/>
                  <a:pt x="1918447" y="304829"/>
                </a:cubicBezTo>
                <a:cubicBezTo>
                  <a:pt x="2124635" y="221158"/>
                  <a:pt x="2318870" y="-2959"/>
                  <a:pt x="2492188" y="29"/>
                </a:cubicBezTo>
                <a:cubicBezTo>
                  <a:pt x="2665506" y="3017"/>
                  <a:pt x="2796988" y="242077"/>
                  <a:pt x="2958353" y="322759"/>
                </a:cubicBezTo>
                <a:cubicBezTo>
                  <a:pt x="3119718" y="403441"/>
                  <a:pt x="3403600" y="457229"/>
                  <a:pt x="3460376" y="484123"/>
                </a:cubicBezTo>
              </a:path>
            </a:pathLst>
          </a:cu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2000"/>
          </a:p>
        </p:txBody>
      </p:sp>
      <p:sp>
        <p:nvSpPr>
          <p:cNvPr id="2" name="标题 1"/>
          <p:cNvSpPr txBox="1">
            <a:spLocks/>
          </p:cNvSpPr>
          <p:nvPr/>
        </p:nvSpPr>
        <p:spPr>
          <a:xfrm>
            <a:off x="685799" y="169349"/>
            <a:ext cx="7530921"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algn="just">
              <a:defRPr/>
            </a:pPr>
            <a:r>
              <a:rPr lang="zh-CN" altLang="en-US" sz="3200" dirty="0">
                <a:solidFill>
                  <a:srgbClr val="C00000"/>
                </a:solidFill>
                <a:latin typeface="微软雅黑" panose="020B0503020204020204" charset="-122"/>
                <a:ea typeface="微软雅黑" panose="020B0503020204020204" charset="-122"/>
                <a:cs typeface="微软雅黑" panose="020B0503020204020204" charset="-122"/>
              </a:rPr>
              <a:t>权重正则化</a:t>
            </a:r>
          </a:p>
        </p:txBody>
      </p:sp>
      <mc:AlternateContent xmlns:mc="http://schemas.openxmlformats.org/markup-compatibility/2006" xmlns:a14="http://schemas.microsoft.com/office/drawing/2010/main">
        <mc:Choice Requires="a14">
          <p:sp>
            <p:nvSpPr>
              <p:cNvPr id="4" name="矩形 3"/>
              <p:cNvSpPr/>
              <p:nvPr/>
            </p:nvSpPr>
            <p:spPr>
              <a:xfrm>
                <a:off x="-299178" y="1178435"/>
                <a:ext cx="5298925" cy="112909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𝐿</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𝑤</m:t>
                          </m:r>
                        </m:e>
                      </m:d>
                      <m:r>
                        <a:rPr lang="en-US" altLang="zh-CN" sz="2400" i="1">
                          <a:latin typeface="Cambria Math" panose="02040503050406030204" pitchFamily="18" charset="0"/>
                        </a:rPr>
                        <m:t>= </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b="0" i="1" smtClean="0">
                              <a:latin typeface="Cambria Math" panose="02040503050406030204" pitchFamily="18" charset="0"/>
                            </a:rPr>
                            <m:t>4</m:t>
                          </m:r>
                        </m:den>
                      </m:f>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b="0" i="1" smtClean="0">
                              <a:latin typeface="Cambria Math" panose="02040503050406030204" pitchFamily="18" charset="0"/>
                            </a:rPr>
                            <m:t>4</m:t>
                          </m:r>
                        </m:sup>
                        <m:e>
                          <m:d>
                            <m:dPr>
                              <m:ctrlPr>
                                <a:rPr lang="en-US" altLang="zh-CN" sz="2400" b="0" i="1" smtClean="0">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𝑝𝑟</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𝑒</m:t>
                                      </m:r>
                                    </m:e>
                                    <m:sub>
                                      <m:r>
                                        <a:rPr lang="en-US" altLang="zh-CN" sz="2400" b="0" i="1" smtClean="0">
                                          <a:latin typeface="Cambria Math" panose="02040503050406030204" pitchFamily="18" charset="0"/>
                                        </a:rPr>
                                        <m:t>𝑤</m:t>
                                      </m:r>
                                    </m:sub>
                                  </m:sSub>
                                  <m:r>
                                    <a:rPr lang="en-US" altLang="zh-CN" sz="2400" b="0" i="1" smtClean="0">
                                      <a:latin typeface="Cambria Math" panose="02040503050406030204" pitchFamily="18" charset="0"/>
                                    </a:rPr>
                                    <m:t>(</m:t>
                                  </m:r>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e>
                          </m:d>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m:t>
                              </m:r>
                            </m:e>
                            <m:sup>
                              <m:r>
                                <a:rPr lang="en-US" altLang="zh-CN" sz="2400" b="0" i="1" smtClean="0">
                                  <a:latin typeface="Cambria Math" panose="02040503050406030204" pitchFamily="18" charset="0"/>
                                </a:rPr>
                                <m:t>2</m:t>
                              </m:r>
                            </m:sup>
                          </m:sSup>
                          <m:r>
                            <a:rPr lang="en-US" altLang="zh-CN" sz="2400" i="1">
                              <a:latin typeface="Cambria Math" panose="02040503050406030204" pitchFamily="18" charset="0"/>
                            </a:rPr>
                            <m:t>)</m:t>
                          </m:r>
                        </m:e>
                      </m:nary>
                    </m:oMath>
                  </m:oMathPara>
                </a14:m>
                <a:endParaRPr lang="zh-CN" altLang="en-US" sz="2400" dirty="0"/>
              </a:p>
            </p:txBody>
          </p:sp>
        </mc:Choice>
        <mc:Fallback xmlns="">
          <p:sp>
            <p:nvSpPr>
              <p:cNvPr id="4" name="矩形 3"/>
              <p:cNvSpPr>
                <a:spLocks noRot="1" noChangeAspect="1" noMove="1" noResize="1" noEditPoints="1" noAdjustHandles="1" noChangeArrowheads="1" noChangeShapeType="1" noTextEdit="1"/>
              </p:cNvSpPr>
              <p:nvPr/>
            </p:nvSpPr>
            <p:spPr>
              <a:xfrm>
                <a:off x="-299178" y="1178435"/>
                <a:ext cx="5298925" cy="112909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4457736" y="1226961"/>
                <a:ext cx="7662547" cy="10367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prstClr val="black"/>
                          </a:solidFill>
                          <a:latin typeface="Cambria Math" panose="02040503050406030204" pitchFamily="18" charset="0"/>
                        </a:rPr>
                        <m:t>𝐿</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𝑤</m:t>
                          </m:r>
                        </m:e>
                      </m:d>
                      <m:r>
                        <a:rPr lang="en-US" altLang="zh-CN" sz="2400" i="1">
                          <a:solidFill>
                            <a:prstClr val="black"/>
                          </a:solidFill>
                          <a:latin typeface="Cambria Math" panose="02040503050406030204" pitchFamily="18" charset="0"/>
                        </a:rPr>
                        <m:t>= </m:t>
                      </m:r>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1</m:t>
                          </m:r>
                        </m:num>
                        <m:den>
                          <m:r>
                            <a:rPr lang="en-US" altLang="zh-CN" sz="2400" i="1">
                              <a:solidFill>
                                <a:prstClr val="black"/>
                              </a:solidFill>
                              <a:latin typeface="Cambria Math" panose="02040503050406030204" pitchFamily="18" charset="0"/>
                            </a:rPr>
                            <m:t>4</m:t>
                          </m:r>
                        </m:den>
                      </m:f>
                      <m:nary>
                        <m:naryPr>
                          <m:chr m:val="∑"/>
                          <m:ctrlPr>
                            <a:rPr lang="en-US" altLang="zh-CN" sz="2400" i="1">
                              <a:solidFill>
                                <a:prstClr val="black"/>
                              </a:solidFill>
                              <a:latin typeface="Cambria Math" panose="02040503050406030204" pitchFamily="18" charset="0"/>
                            </a:rPr>
                          </m:ctrlPr>
                        </m:naryPr>
                        <m:sub>
                          <m:r>
                            <m:rPr>
                              <m:brk m:alnAt="23"/>
                            </m:rPr>
                            <a:rPr lang="en-US" altLang="zh-CN" sz="2400" i="1">
                              <a:solidFill>
                                <a:prstClr val="black"/>
                              </a:solidFill>
                              <a:latin typeface="Cambria Math" panose="02040503050406030204" pitchFamily="18" charset="0"/>
                            </a:rPr>
                            <m:t>𝑖</m:t>
                          </m:r>
                          <m:r>
                            <a:rPr lang="en-US" altLang="zh-CN" sz="2400" i="1">
                              <a:solidFill>
                                <a:prstClr val="black"/>
                              </a:solidFill>
                              <a:latin typeface="Cambria Math" panose="02040503050406030204" pitchFamily="18" charset="0"/>
                            </a:rPr>
                            <m:t>=1</m:t>
                          </m:r>
                        </m:sub>
                        <m:sup>
                          <m:r>
                            <a:rPr lang="en-US" altLang="zh-CN" sz="2400" i="1">
                              <a:solidFill>
                                <a:prstClr val="black"/>
                              </a:solidFill>
                              <a:latin typeface="Cambria Math" panose="02040503050406030204" pitchFamily="18" charset="0"/>
                            </a:rPr>
                            <m:t>4</m:t>
                          </m:r>
                        </m:sup>
                        <m:e>
                          <m:d>
                            <m:dPr>
                              <m:ctrlPr>
                                <a:rPr lang="en-US" altLang="zh-CN"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𝑝𝑟</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𝑒</m:t>
                                      </m:r>
                                    </m:e>
                                    <m:sub>
                                      <m:r>
                                        <a:rPr lang="en-US" altLang="zh-CN" sz="2400" i="1">
                                          <a:solidFill>
                                            <a:prstClr val="black"/>
                                          </a:solidFill>
                                          <a:latin typeface="Cambria Math" panose="02040503050406030204" pitchFamily="18" charset="0"/>
                                        </a:rPr>
                                        <m:t>𝑤</m:t>
                                      </m:r>
                                    </m:sub>
                                  </m:sSub>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𝑖</m:t>
                                  </m:r>
                                </m:sub>
                              </m:sSub>
                            </m:e>
                          </m:d>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𝑦</m:t>
                              </m:r>
                            </m:e>
                            <m:sub>
                              <m:r>
                                <a:rPr lang="en-US" altLang="zh-CN" sz="2400" i="1">
                                  <a:solidFill>
                                    <a:prstClr val="black"/>
                                  </a:solidFill>
                                  <a:latin typeface="Cambria Math" panose="02040503050406030204" pitchFamily="18" charset="0"/>
                                </a:rPr>
                                <m:t>𝑖</m:t>
                              </m:r>
                            </m:sub>
                          </m:sSub>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m:t>
                              </m:r>
                            </m:e>
                            <m:sup>
                              <m:r>
                                <a:rPr lang="en-US" altLang="zh-CN" sz="2400" i="1">
                                  <a:solidFill>
                                    <a:prstClr val="black"/>
                                  </a:solidFill>
                                  <a:latin typeface="Cambria Math" panose="02040503050406030204" pitchFamily="18" charset="0"/>
                                </a:rPr>
                                <m:t>2</m:t>
                              </m:r>
                            </m:sup>
                          </m:sSup>
                          <m:r>
                            <a:rPr lang="en-US" altLang="zh-CN" sz="2400" i="1">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+10000∗</m:t>
                          </m:r>
                          <m:sSubSup>
                            <m:sSubSupPr>
                              <m:ctrlPr>
                                <a:rPr lang="en-US" altLang="zh-CN" sz="2400" b="0" i="1" smtClean="0">
                                  <a:solidFill>
                                    <a:prstClr val="black"/>
                                  </a:solidFill>
                                  <a:latin typeface="Cambria Math" panose="02040503050406030204" pitchFamily="18" charset="0"/>
                                </a:rPr>
                              </m:ctrlPr>
                            </m:sSubSupPr>
                            <m:e>
                              <m:r>
                                <a:rPr lang="en-US" altLang="zh-CN" sz="2400" b="0" i="1" smtClean="0">
                                  <a:solidFill>
                                    <a:prstClr val="black"/>
                                  </a:solidFill>
                                  <a:latin typeface="Cambria Math" panose="02040503050406030204" pitchFamily="18" charset="0"/>
                                </a:rPr>
                                <m:t>𝑤</m:t>
                              </m:r>
                            </m:e>
                            <m:sub>
                              <m:r>
                                <a:rPr lang="en-US" altLang="zh-CN" sz="2400" b="0" i="1" smtClean="0">
                                  <a:solidFill>
                                    <a:prstClr val="black"/>
                                  </a:solidFill>
                                  <a:latin typeface="Cambria Math" panose="02040503050406030204" pitchFamily="18" charset="0"/>
                                </a:rPr>
                                <m:t>3</m:t>
                              </m:r>
                            </m:sub>
                            <m:sup>
                              <m:r>
                                <a:rPr lang="en-US" altLang="zh-CN" sz="2400" b="0" i="1" smtClean="0">
                                  <a:solidFill>
                                    <a:prstClr val="black"/>
                                  </a:solidFill>
                                  <a:latin typeface="Cambria Math" panose="02040503050406030204" pitchFamily="18" charset="0"/>
                                </a:rPr>
                                <m:t>2</m:t>
                              </m:r>
                            </m:sup>
                          </m:sSubSup>
                          <m:r>
                            <a:rPr lang="en-US" altLang="zh-CN" sz="2400" b="0" i="1" smtClean="0">
                              <a:solidFill>
                                <a:prstClr val="black"/>
                              </a:solidFill>
                              <a:latin typeface="Cambria Math" panose="02040503050406030204" pitchFamily="18" charset="0"/>
                            </a:rPr>
                            <m:t>+10000</m:t>
                          </m:r>
                          <m:sSubSup>
                            <m:sSubSupPr>
                              <m:ctrlPr>
                                <a:rPr lang="en-US" altLang="zh-CN" sz="2400" b="0" i="1" smtClean="0">
                                  <a:solidFill>
                                    <a:prstClr val="black"/>
                                  </a:solidFill>
                                  <a:latin typeface="Cambria Math" panose="02040503050406030204" pitchFamily="18" charset="0"/>
                                </a:rPr>
                              </m:ctrlPr>
                            </m:sSubSupPr>
                            <m:e>
                              <m:r>
                                <a:rPr lang="en-US" altLang="zh-CN" sz="2400" b="0" i="1" smtClean="0">
                                  <a:solidFill>
                                    <a:prstClr val="black"/>
                                  </a:solidFill>
                                  <a:latin typeface="Cambria Math" panose="02040503050406030204" pitchFamily="18" charset="0"/>
                                </a:rPr>
                                <m:t>𝑤</m:t>
                              </m:r>
                            </m:e>
                            <m:sub>
                              <m:r>
                                <a:rPr lang="en-US" altLang="zh-CN" sz="2400" b="0" i="1" smtClean="0">
                                  <a:solidFill>
                                    <a:prstClr val="black"/>
                                  </a:solidFill>
                                  <a:latin typeface="Cambria Math" panose="02040503050406030204" pitchFamily="18" charset="0"/>
                                </a:rPr>
                                <m:t>4</m:t>
                              </m:r>
                            </m:sub>
                            <m:sup>
                              <m:r>
                                <a:rPr lang="en-US" altLang="zh-CN" sz="2400" b="0" i="1" smtClean="0">
                                  <a:solidFill>
                                    <a:prstClr val="black"/>
                                  </a:solidFill>
                                  <a:latin typeface="Cambria Math" panose="02040503050406030204" pitchFamily="18" charset="0"/>
                                </a:rPr>
                                <m:t>2</m:t>
                              </m:r>
                            </m:sup>
                          </m:sSubSup>
                        </m:e>
                      </m:nary>
                    </m:oMath>
                  </m:oMathPara>
                </a14:m>
                <a:endParaRPr lang="zh-CN" altLang="en-US" sz="1600" dirty="0"/>
              </a:p>
            </p:txBody>
          </p:sp>
        </mc:Choice>
        <mc:Fallback xmlns="">
          <p:sp>
            <p:nvSpPr>
              <p:cNvPr id="5" name="文本框 4"/>
              <p:cNvSpPr txBox="1">
                <a:spLocks noRot="1" noChangeAspect="1" noMove="1" noResize="1" noEditPoints="1" noAdjustHandles="1" noChangeArrowheads="1" noChangeShapeType="1" noTextEdit="1"/>
              </p:cNvSpPr>
              <p:nvPr/>
            </p:nvSpPr>
            <p:spPr>
              <a:xfrm>
                <a:off x="4457736" y="1226961"/>
                <a:ext cx="7662547" cy="1036759"/>
              </a:xfrm>
              <a:prstGeom prst="rect">
                <a:avLst/>
              </a:prstGeom>
              <a:blipFill>
                <a:blip r:embed="rId4"/>
                <a:stretch>
                  <a:fillRect/>
                </a:stretch>
              </a:blipFill>
            </p:spPr>
            <p:txBody>
              <a:bodyPr/>
              <a:lstStyle/>
              <a:p>
                <a:r>
                  <a:rPr lang="zh-CN" altLang="en-US">
                    <a:noFill/>
                  </a:rPr>
                  <a:t> </a:t>
                </a:r>
              </a:p>
            </p:txBody>
          </p:sp>
        </mc:Fallback>
      </mc:AlternateContent>
      <p:cxnSp>
        <p:nvCxnSpPr>
          <p:cNvPr id="7" name="直接箭头连接符 6"/>
          <p:cNvCxnSpPr/>
          <p:nvPr/>
        </p:nvCxnSpPr>
        <p:spPr>
          <a:xfrm flipV="1">
            <a:off x="1050542" y="2695877"/>
            <a:ext cx="0" cy="2758698"/>
          </a:xfrm>
          <a:prstGeom prst="straightConnector1">
            <a:avLst/>
          </a:prstGeom>
          <a:ln w="31750">
            <a:tailEnd type="triangle"/>
          </a:ln>
        </p:spPr>
        <p:style>
          <a:lnRef idx="1">
            <a:schemeClr val="dk1"/>
          </a:lnRef>
          <a:fillRef idx="0">
            <a:schemeClr val="dk1"/>
          </a:fillRef>
          <a:effectRef idx="0">
            <a:schemeClr val="dk1"/>
          </a:effectRef>
          <a:fontRef idx="minor">
            <a:schemeClr val="tx1"/>
          </a:fontRef>
        </p:style>
      </p:cxnSp>
      <p:cxnSp>
        <p:nvCxnSpPr>
          <p:cNvPr id="9" name="直接箭头连接符 8"/>
          <p:cNvCxnSpPr/>
          <p:nvPr/>
        </p:nvCxnSpPr>
        <p:spPr>
          <a:xfrm>
            <a:off x="1050542" y="5454575"/>
            <a:ext cx="3442447" cy="0"/>
          </a:xfrm>
          <a:prstGeom prst="straightConnector1">
            <a:avLst/>
          </a:prstGeom>
          <a:ln w="31750">
            <a:tailEnd type="triangle"/>
          </a:ln>
        </p:spPr>
        <p:style>
          <a:lnRef idx="1">
            <a:schemeClr val="dk1"/>
          </a:lnRef>
          <a:fillRef idx="0">
            <a:schemeClr val="dk1"/>
          </a:fillRef>
          <a:effectRef idx="0">
            <a:schemeClr val="dk1"/>
          </a:effectRef>
          <a:fontRef idx="minor">
            <a:schemeClr val="tx1"/>
          </a:fontRef>
        </p:style>
      </p:cxnSp>
      <p:cxnSp>
        <p:nvCxnSpPr>
          <p:cNvPr id="11" name="直接箭头连接符 10"/>
          <p:cNvCxnSpPr/>
          <p:nvPr/>
        </p:nvCxnSpPr>
        <p:spPr>
          <a:xfrm flipV="1">
            <a:off x="6364941" y="2534208"/>
            <a:ext cx="0" cy="2920367"/>
          </a:xfrm>
          <a:prstGeom prst="straightConnector1">
            <a:avLst/>
          </a:prstGeom>
          <a:ln w="31750">
            <a:tailEnd type="triangle"/>
          </a:ln>
        </p:spPr>
        <p:style>
          <a:lnRef idx="1">
            <a:schemeClr val="dk1"/>
          </a:lnRef>
          <a:fillRef idx="0">
            <a:schemeClr val="dk1"/>
          </a:fillRef>
          <a:effectRef idx="0">
            <a:schemeClr val="dk1"/>
          </a:effectRef>
          <a:fontRef idx="minor">
            <a:schemeClr val="tx1"/>
          </a:fontRef>
        </p:style>
      </p:cxnSp>
      <p:cxnSp>
        <p:nvCxnSpPr>
          <p:cNvPr id="13" name="直接箭头连接符 12"/>
          <p:cNvCxnSpPr/>
          <p:nvPr/>
        </p:nvCxnSpPr>
        <p:spPr>
          <a:xfrm>
            <a:off x="6382871" y="5454575"/>
            <a:ext cx="3424518" cy="0"/>
          </a:xfrm>
          <a:prstGeom prst="straightConnector1">
            <a:avLst/>
          </a:prstGeom>
          <a:ln w="31750">
            <a:tailEnd type="triangle"/>
          </a:ln>
        </p:spPr>
        <p:style>
          <a:lnRef idx="1">
            <a:schemeClr val="dk1"/>
          </a:lnRef>
          <a:fillRef idx="0">
            <a:schemeClr val="dk1"/>
          </a:fillRef>
          <a:effectRef idx="0">
            <a:schemeClr val="dk1"/>
          </a:effectRef>
          <a:fontRef idx="minor">
            <a:schemeClr val="tx1"/>
          </a:fontRef>
        </p:style>
      </p:cxnSp>
      <p:sp>
        <p:nvSpPr>
          <p:cNvPr id="15" name="流程图: 汇总连接 14"/>
          <p:cNvSpPr/>
          <p:nvPr/>
        </p:nvSpPr>
        <p:spPr>
          <a:xfrm>
            <a:off x="1488980" y="4883934"/>
            <a:ext cx="206187" cy="194732"/>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6" name="流程图: 汇总连接 15"/>
          <p:cNvSpPr/>
          <p:nvPr/>
        </p:nvSpPr>
        <p:spPr>
          <a:xfrm>
            <a:off x="1820672" y="4452990"/>
            <a:ext cx="206187" cy="194732"/>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7" name="流程图: 汇总连接 16"/>
          <p:cNvSpPr/>
          <p:nvPr/>
        </p:nvSpPr>
        <p:spPr>
          <a:xfrm>
            <a:off x="2251815" y="4134892"/>
            <a:ext cx="206187" cy="194732"/>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8" name="流程图: 汇总连接 17"/>
          <p:cNvSpPr/>
          <p:nvPr/>
        </p:nvSpPr>
        <p:spPr>
          <a:xfrm>
            <a:off x="3989713" y="3994709"/>
            <a:ext cx="206187" cy="194732"/>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9" name="流程图: 汇总连接 18"/>
          <p:cNvSpPr/>
          <p:nvPr/>
        </p:nvSpPr>
        <p:spPr>
          <a:xfrm>
            <a:off x="2926977" y="3977860"/>
            <a:ext cx="206187" cy="194732"/>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2" name="流程图: 汇总连接 21"/>
          <p:cNvSpPr/>
          <p:nvPr/>
        </p:nvSpPr>
        <p:spPr>
          <a:xfrm>
            <a:off x="6803378" y="4883934"/>
            <a:ext cx="206187" cy="194732"/>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3" name="流程图: 汇总连接 22"/>
          <p:cNvSpPr/>
          <p:nvPr/>
        </p:nvSpPr>
        <p:spPr>
          <a:xfrm>
            <a:off x="7135070" y="4452990"/>
            <a:ext cx="206187" cy="194732"/>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4" name="流程图: 汇总连接 23"/>
          <p:cNvSpPr/>
          <p:nvPr/>
        </p:nvSpPr>
        <p:spPr>
          <a:xfrm>
            <a:off x="7566213" y="4134892"/>
            <a:ext cx="206187" cy="194732"/>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5" name="流程图: 汇总连接 24"/>
          <p:cNvSpPr/>
          <p:nvPr/>
        </p:nvSpPr>
        <p:spPr>
          <a:xfrm>
            <a:off x="9304111" y="3994709"/>
            <a:ext cx="206187" cy="194732"/>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6" name="流程图: 汇总连接 25"/>
          <p:cNvSpPr/>
          <p:nvPr/>
        </p:nvSpPr>
        <p:spPr>
          <a:xfrm>
            <a:off x="8241375" y="3977860"/>
            <a:ext cx="206187" cy="194732"/>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mc:AlternateContent xmlns:mc="http://schemas.openxmlformats.org/markup-compatibility/2006" xmlns:a14="http://schemas.microsoft.com/office/drawing/2010/main">
        <mc:Choice Requires="a14">
          <p:sp>
            <p:nvSpPr>
              <p:cNvPr id="28" name="文本框 27"/>
              <p:cNvSpPr txBox="1"/>
              <p:nvPr/>
            </p:nvSpPr>
            <p:spPr>
              <a:xfrm>
                <a:off x="171945" y="5830484"/>
                <a:ext cx="537559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𝑤</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𝑤</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𝑤</m:t>
                      </m:r>
                      <m:r>
                        <a:rPr lang="en-US" altLang="zh-CN" sz="2400" b="0" i="1" smtClean="0">
                          <a:latin typeface="Cambria Math" panose="02040503050406030204" pitchFamily="18" charset="0"/>
                        </a:rPr>
                        <m:t>2</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𝑤</m:t>
                      </m:r>
                      <m:r>
                        <a:rPr lang="en-US" altLang="zh-CN" sz="2400" b="0" i="1" smtClean="0">
                          <a:latin typeface="Cambria Math" panose="02040503050406030204" pitchFamily="18" charset="0"/>
                        </a:rPr>
                        <m:t>3</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3</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𝑤</m:t>
                      </m:r>
                      <m:r>
                        <a:rPr lang="en-US" altLang="zh-CN" sz="2400" b="0" i="1" smtClean="0">
                          <a:latin typeface="Cambria Math" panose="02040503050406030204" pitchFamily="18" charset="0"/>
                        </a:rPr>
                        <m:t>4</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4</m:t>
                          </m:r>
                        </m:sup>
                      </m:sSup>
                    </m:oMath>
                  </m:oMathPara>
                </a14:m>
                <a:endParaRPr lang="zh-CN" altLang="en-US" sz="2400" dirty="0"/>
              </a:p>
            </p:txBody>
          </p:sp>
        </mc:Choice>
        <mc:Fallback xmlns="">
          <p:sp>
            <p:nvSpPr>
              <p:cNvPr id="28" name="文本框 27"/>
              <p:cNvSpPr txBox="1">
                <a:spLocks noRot="1" noChangeAspect="1" noMove="1" noResize="1" noEditPoints="1" noAdjustHandles="1" noChangeArrowheads="1" noChangeShapeType="1" noTextEdit="1"/>
              </p:cNvSpPr>
              <p:nvPr/>
            </p:nvSpPr>
            <p:spPr>
              <a:xfrm>
                <a:off x="171945" y="5830484"/>
                <a:ext cx="5375592" cy="46166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p:cNvSpPr txBox="1"/>
              <p:nvPr/>
            </p:nvSpPr>
            <p:spPr>
              <a:xfrm>
                <a:off x="6170945" y="5724489"/>
                <a:ext cx="431650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𝑤</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𝑤</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𝑤</m:t>
                      </m:r>
                      <m:r>
                        <a:rPr lang="en-US" altLang="zh-CN" sz="2400" b="0" i="1" smtClean="0">
                          <a:latin typeface="Cambria Math" panose="02040503050406030204" pitchFamily="18" charset="0"/>
                        </a:rPr>
                        <m:t>2</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2</m:t>
                          </m:r>
                        </m:sup>
                      </m:sSup>
                    </m:oMath>
                  </m:oMathPara>
                </a14:m>
                <a:endParaRPr lang="zh-CN" altLang="en-US" sz="2400" dirty="0"/>
              </a:p>
            </p:txBody>
          </p:sp>
        </mc:Choice>
        <mc:Fallback xmlns="">
          <p:sp>
            <p:nvSpPr>
              <p:cNvPr id="29" name="文本框 28"/>
              <p:cNvSpPr txBox="1">
                <a:spLocks noRot="1" noChangeAspect="1" noMove="1" noResize="1" noEditPoints="1" noAdjustHandles="1" noChangeArrowheads="1" noChangeShapeType="1" noTextEdit="1"/>
              </p:cNvSpPr>
              <p:nvPr/>
            </p:nvSpPr>
            <p:spPr>
              <a:xfrm>
                <a:off x="6170945" y="5724489"/>
                <a:ext cx="4316507" cy="461665"/>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380945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685799" y="169349"/>
            <a:ext cx="7530921"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algn="just">
              <a:defRPr/>
            </a:pPr>
            <a:r>
              <a:rPr lang="zh-CN" altLang="en-US" sz="3200" dirty="0">
                <a:solidFill>
                  <a:srgbClr val="C00000"/>
                </a:solidFill>
                <a:latin typeface="微软雅黑" panose="020B0503020204020204" charset="-122"/>
                <a:ea typeface="微软雅黑" panose="020B0503020204020204" charset="-122"/>
                <a:cs typeface="微软雅黑" panose="020B0503020204020204" charset="-122"/>
              </a:rPr>
              <a:t>正则化函数</a:t>
            </a:r>
          </a:p>
        </p:txBody>
      </p:sp>
      <mc:AlternateContent xmlns:mc="http://schemas.openxmlformats.org/markup-compatibility/2006" xmlns:a14="http://schemas.microsoft.com/office/drawing/2010/main">
        <mc:Choice Requires="a14">
          <p:sp>
            <p:nvSpPr>
              <p:cNvPr id="3" name="文本框 2"/>
              <p:cNvSpPr txBox="1"/>
              <p:nvPr/>
            </p:nvSpPr>
            <p:spPr>
              <a:xfrm>
                <a:off x="1221485" y="1352013"/>
                <a:ext cx="8564880" cy="16500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𝐿</m:t>
                      </m:r>
                      <m:d>
                        <m:dPr>
                          <m:ctrlPr>
                            <a:rPr lang="en-US" altLang="zh-CN" sz="3600" b="0" i="1" smtClean="0">
                              <a:latin typeface="Cambria Math" panose="02040503050406030204" pitchFamily="18" charset="0"/>
                            </a:rPr>
                          </m:ctrlPr>
                        </m:dPr>
                        <m:e>
                          <m:r>
                            <a:rPr lang="en-US" altLang="zh-CN" sz="3600" b="0" i="1" smtClean="0">
                              <a:latin typeface="Cambria Math" panose="02040503050406030204" pitchFamily="18" charset="0"/>
                            </a:rPr>
                            <m:t>𝑤</m:t>
                          </m:r>
                        </m:e>
                      </m:d>
                      <m:r>
                        <a:rPr lang="en-US" altLang="zh-CN" sz="3600" b="0" i="1" smtClean="0">
                          <a:latin typeface="Cambria Math" panose="02040503050406030204" pitchFamily="18" charset="0"/>
                        </a:rPr>
                        <m:t>= </m:t>
                      </m:r>
                      <m:f>
                        <m:fPr>
                          <m:ctrlPr>
                            <a:rPr lang="en-US" altLang="zh-CN" sz="3600" b="0" i="1" smtClean="0">
                              <a:latin typeface="Cambria Math" panose="02040503050406030204" pitchFamily="18" charset="0"/>
                            </a:rPr>
                          </m:ctrlPr>
                        </m:fPr>
                        <m:num>
                          <m:r>
                            <a:rPr lang="en-US" altLang="zh-CN" sz="3600" b="0" i="1" smtClean="0">
                              <a:latin typeface="Cambria Math" panose="02040503050406030204" pitchFamily="18" charset="0"/>
                            </a:rPr>
                            <m:t>1</m:t>
                          </m:r>
                        </m:num>
                        <m:den>
                          <m:r>
                            <a:rPr lang="en-US" altLang="zh-CN" sz="3600" b="0" i="1" smtClean="0">
                              <a:latin typeface="Cambria Math" panose="02040503050406030204" pitchFamily="18" charset="0"/>
                            </a:rPr>
                            <m:t>𝑁</m:t>
                          </m:r>
                        </m:den>
                      </m:f>
                      <m:nary>
                        <m:naryPr>
                          <m:chr m:val="∑"/>
                          <m:ctrlPr>
                            <a:rPr lang="en-US" altLang="zh-CN" sz="3600" b="0" i="1" smtClean="0">
                              <a:latin typeface="Cambria Math" panose="02040503050406030204" pitchFamily="18" charset="0"/>
                            </a:rPr>
                          </m:ctrlPr>
                        </m:naryPr>
                        <m:sub>
                          <m:r>
                            <m:rPr>
                              <m:brk m:alnAt="23"/>
                            </m:rPr>
                            <a:rPr lang="en-US" altLang="zh-CN" sz="3600" b="0" i="1" smtClean="0">
                              <a:latin typeface="Cambria Math" panose="02040503050406030204" pitchFamily="18" charset="0"/>
                            </a:rPr>
                            <m:t>𝑖</m:t>
                          </m:r>
                          <m:r>
                            <a:rPr lang="en-US" altLang="zh-CN" sz="3600" b="0" i="1" smtClean="0">
                              <a:latin typeface="Cambria Math" panose="02040503050406030204" pitchFamily="18" charset="0"/>
                            </a:rPr>
                            <m:t>=1</m:t>
                          </m:r>
                        </m:sub>
                        <m:sup>
                          <m:r>
                            <a:rPr lang="en-US" altLang="zh-CN" sz="3600" b="0" i="1" smtClean="0">
                              <a:latin typeface="Cambria Math" panose="02040503050406030204" pitchFamily="18" charset="0"/>
                            </a:rPr>
                            <m:t>𝑁</m:t>
                          </m:r>
                        </m:sup>
                        <m:e>
                          <m:sSub>
                            <m:sSubPr>
                              <m:ctrlPr>
                                <a:rPr lang="en-US" altLang="zh-CN" sz="3600" i="1">
                                  <a:latin typeface="Cambria Math" panose="02040503050406030204" pitchFamily="18" charset="0"/>
                                </a:rPr>
                              </m:ctrlPr>
                            </m:sSubPr>
                            <m:e>
                              <m:r>
                                <a:rPr lang="en-US" altLang="zh-CN" sz="3600" i="1">
                                  <a:latin typeface="Cambria Math" panose="02040503050406030204" pitchFamily="18" charset="0"/>
                                </a:rPr>
                                <m:t>𝐿</m:t>
                              </m:r>
                            </m:e>
                            <m:sub>
                              <m:r>
                                <a:rPr lang="en-US" altLang="zh-CN" sz="3600" i="1">
                                  <a:latin typeface="Cambria Math" panose="02040503050406030204" pitchFamily="18" charset="0"/>
                                </a:rPr>
                                <m:t>𝑖</m:t>
                              </m:r>
                            </m:sub>
                          </m:sSub>
                          <m:r>
                            <a:rPr lang="en-US" altLang="zh-CN" sz="3600" i="1">
                              <a:latin typeface="Cambria Math" panose="02040503050406030204" pitchFamily="18" charset="0"/>
                            </a:rPr>
                            <m:t>(</m:t>
                          </m:r>
                          <m:sSub>
                            <m:sSubPr>
                              <m:ctrlPr>
                                <a:rPr lang="en-US" altLang="zh-CN" sz="3600" i="1">
                                  <a:latin typeface="Cambria Math" panose="02040503050406030204" pitchFamily="18" charset="0"/>
                                </a:rPr>
                              </m:ctrlPr>
                            </m:sSubPr>
                            <m:e>
                              <m:r>
                                <a:rPr lang="en-US" altLang="zh-CN" sz="3600" i="1">
                                  <a:latin typeface="Cambria Math" panose="02040503050406030204" pitchFamily="18" charset="0"/>
                                </a:rPr>
                                <m:t>𝑥</m:t>
                              </m:r>
                            </m:e>
                            <m:sub>
                              <m:r>
                                <a:rPr lang="en-US" altLang="zh-CN" sz="3600" i="1">
                                  <a:latin typeface="Cambria Math" panose="02040503050406030204" pitchFamily="18" charset="0"/>
                                </a:rPr>
                                <m:t>𝑖</m:t>
                              </m:r>
                            </m:sub>
                          </m:sSub>
                          <m:r>
                            <a:rPr lang="en-US" altLang="zh-CN" sz="3600" i="1">
                              <a:latin typeface="Cambria Math" panose="02040503050406030204" pitchFamily="18" charset="0"/>
                            </a:rPr>
                            <m:t>,</m:t>
                          </m:r>
                          <m:sSub>
                            <m:sSubPr>
                              <m:ctrlPr>
                                <a:rPr lang="en-US" altLang="zh-CN" sz="3600" i="1">
                                  <a:latin typeface="Cambria Math" panose="02040503050406030204" pitchFamily="18" charset="0"/>
                                </a:rPr>
                              </m:ctrlPr>
                            </m:sSubPr>
                            <m:e>
                              <m:r>
                                <a:rPr lang="en-US" altLang="zh-CN" sz="3600" i="1">
                                  <a:latin typeface="Cambria Math" panose="02040503050406030204" pitchFamily="18" charset="0"/>
                                </a:rPr>
                                <m:t>𝑦</m:t>
                              </m:r>
                            </m:e>
                            <m:sub>
                              <m:r>
                                <a:rPr lang="en-US" altLang="zh-CN" sz="3600" i="1">
                                  <a:latin typeface="Cambria Math" panose="02040503050406030204" pitchFamily="18" charset="0"/>
                                </a:rPr>
                                <m:t>𝑖</m:t>
                              </m:r>
                            </m:sub>
                          </m:sSub>
                          <m:r>
                            <a:rPr lang="en-US" altLang="zh-CN" sz="3600" i="1">
                              <a:latin typeface="Cambria Math" panose="02040503050406030204" pitchFamily="18" charset="0"/>
                            </a:rPr>
                            <m:t>,</m:t>
                          </m:r>
                          <m:r>
                            <a:rPr lang="en-US" altLang="zh-CN" sz="3600" i="1">
                              <a:latin typeface="Cambria Math" panose="02040503050406030204" pitchFamily="18" charset="0"/>
                            </a:rPr>
                            <m:t>𝑊</m:t>
                          </m:r>
                          <m:r>
                            <a:rPr lang="en-US" altLang="zh-CN" sz="3600" i="1">
                              <a:latin typeface="Cambria Math" panose="02040503050406030204" pitchFamily="18" charset="0"/>
                            </a:rPr>
                            <m:t>)</m:t>
                          </m:r>
                        </m:e>
                      </m:nary>
                      <m:r>
                        <a:rPr lang="en-US" altLang="zh-CN" sz="3600" b="0" i="1" smtClean="0">
                          <a:latin typeface="Cambria Math" panose="02040503050406030204" pitchFamily="18" charset="0"/>
                        </a:rPr>
                        <m:t>+</m:t>
                      </m:r>
                      <m:r>
                        <a:rPr lang="zh-CN" altLang="en-US" sz="3600" b="0" i="1" smtClean="0">
                          <a:latin typeface="Cambria Math" panose="02040503050406030204" pitchFamily="18" charset="0"/>
                        </a:rPr>
                        <m:t>𝜆</m:t>
                      </m:r>
                      <m:r>
                        <a:rPr lang="en-US" altLang="zh-CN" sz="3600" b="0" i="1" smtClean="0">
                          <a:latin typeface="Cambria Math" panose="02040503050406030204" pitchFamily="18" charset="0"/>
                        </a:rPr>
                        <m:t>𝑅</m:t>
                      </m:r>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𝑤</m:t>
                      </m:r>
                      <m:r>
                        <a:rPr lang="en-US" altLang="zh-CN" sz="3600" b="0" i="1" smtClean="0">
                          <a:latin typeface="Cambria Math" panose="02040503050406030204" pitchFamily="18" charset="0"/>
                        </a:rPr>
                        <m:t>)</m:t>
                      </m:r>
                    </m:oMath>
                  </m:oMathPara>
                </a14:m>
                <a:endParaRPr lang="zh-CN" altLang="en-US" sz="3600" dirty="0"/>
              </a:p>
            </p:txBody>
          </p:sp>
        </mc:Choice>
        <mc:Fallback xmlns="">
          <p:sp>
            <p:nvSpPr>
              <p:cNvPr id="3" name="文本框 2"/>
              <p:cNvSpPr txBox="1">
                <a:spLocks noRot="1" noChangeAspect="1" noMove="1" noResize="1" noEditPoints="1" noAdjustHandles="1" noChangeArrowheads="1" noChangeShapeType="1" noTextEdit="1"/>
              </p:cNvSpPr>
              <p:nvPr/>
            </p:nvSpPr>
            <p:spPr>
              <a:xfrm>
                <a:off x="1221485" y="1352013"/>
                <a:ext cx="8564880" cy="165006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933717" y="3002080"/>
                <a:ext cx="8852648" cy="2198359"/>
              </a:xfrm>
              <a:prstGeom prst="rect">
                <a:avLst/>
              </a:prstGeom>
              <a:noFill/>
            </p:spPr>
            <p:txBody>
              <a:bodyPr wrap="square" rtlCol="0">
                <a:spAutoFit/>
              </a:bodyPr>
              <a:lstStyle/>
              <a:p>
                <a:r>
                  <a:rPr lang="zh-CN" altLang="en-US" sz="3200" dirty="0"/>
                  <a:t>最为常见的三个正则化函数如下：</a:t>
                </a:r>
                <a:endParaRPr lang="en-US" altLang="zh-CN" sz="3200" dirty="0"/>
              </a:p>
              <a:p>
                <a:r>
                  <a:rPr lang="en-US" altLang="zh-CN" sz="3200" dirty="0"/>
                  <a:t>L2 regularization		</a:t>
                </a:r>
                <a14:m>
                  <m:oMath xmlns:m="http://schemas.openxmlformats.org/officeDocument/2006/math">
                    <m:r>
                      <a:rPr lang="en-US" altLang="zh-CN" sz="3200" b="0" i="1" smtClean="0">
                        <a:latin typeface="Cambria Math" panose="02040503050406030204" pitchFamily="18" charset="0"/>
                      </a:rPr>
                      <m:t>𝑅</m:t>
                    </m:r>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𝑊</m:t>
                        </m:r>
                      </m:e>
                    </m:d>
                    <m:r>
                      <a:rPr lang="en-US" altLang="zh-CN" sz="3200" b="0" i="1" smtClean="0">
                        <a:latin typeface="Cambria Math" panose="02040503050406030204" pitchFamily="18" charset="0"/>
                      </a:rPr>
                      <m:t>=</m:t>
                    </m:r>
                    <m:nary>
                      <m:naryPr>
                        <m:chr m:val="∑"/>
                        <m:limLoc m:val="subSup"/>
                        <m:supHide m:val="on"/>
                        <m:ctrlPr>
                          <a:rPr lang="en-US" altLang="zh-CN" sz="3200" b="0" i="1" smtClean="0">
                            <a:latin typeface="Cambria Math" panose="02040503050406030204" pitchFamily="18" charset="0"/>
                          </a:rPr>
                        </m:ctrlPr>
                      </m:naryPr>
                      <m:sub>
                        <m:r>
                          <m:rPr>
                            <m:brk m:alnAt="9"/>
                          </m:rPr>
                          <a:rPr lang="en-US" altLang="zh-CN" sz="3200" b="0" i="1" smtClean="0">
                            <a:latin typeface="Cambria Math" panose="02040503050406030204" pitchFamily="18" charset="0"/>
                          </a:rPr>
                          <m:t>𝑘</m:t>
                        </m:r>
                      </m:sub>
                      <m:sup/>
                      <m:e>
                        <m:nary>
                          <m:naryPr>
                            <m:chr m:val="∑"/>
                            <m:limLoc m:val="subSup"/>
                            <m:supHide m:val="on"/>
                            <m:ctrlPr>
                              <a:rPr lang="en-US" altLang="zh-CN" sz="3200" b="0" i="1" smtClean="0">
                                <a:latin typeface="Cambria Math" panose="02040503050406030204" pitchFamily="18" charset="0"/>
                              </a:rPr>
                            </m:ctrlPr>
                          </m:naryPr>
                          <m:sub>
                            <m:r>
                              <m:rPr>
                                <m:brk m:alnAt="9"/>
                              </m:rPr>
                              <a:rPr lang="en-US" altLang="zh-CN" sz="3200" b="0" i="1" smtClean="0">
                                <a:latin typeface="Cambria Math" panose="02040503050406030204" pitchFamily="18" charset="0"/>
                              </a:rPr>
                              <m:t>𝑙</m:t>
                            </m:r>
                          </m:sub>
                          <m:sup/>
                          <m:e>
                            <m:sSubSup>
                              <m:sSubSupPr>
                                <m:ctrlPr>
                                  <a:rPr lang="en-US" altLang="zh-CN" sz="3200" b="0" i="1" smtClean="0">
                                    <a:latin typeface="Cambria Math" panose="02040503050406030204" pitchFamily="18" charset="0"/>
                                  </a:rPr>
                                </m:ctrlPr>
                              </m:sSubSupPr>
                              <m:e>
                                <m:r>
                                  <a:rPr lang="en-US" altLang="zh-CN" sz="3200" b="0" i="1" smtClean="0">
                                    <a:latin typeface="Cambria Math" panose="02040503050406030204" pitchFamily="18" charset="0"/>
                                  </a:rPr>
                                  <m:t>𝑊</m:t>
                                </m:r>
                              </m:e>
                              <m:sub>
                                <m:r>
                                  <a:rPr lang="en-US" altLang="zh-CN" sz="3200" b="0" i="1" smtClean="0">
                                    <a:latin typeface="Cambria Math" panose="02040503050406030204" pitchFamily="18" charset="0"/>
                                  </a:rPr>
                                  <m:t>𝑘</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𝑙</m:t>
                                </m:r>
                              </m:sub>
                              <m:sup>
                                <m:r>
                                  <a:rPr lang="en-US" altLang="zh-CN" sz="3200" b="0" i="1" smtClean="0">
                                    <a:latin typeface="Cambria Math" panose="02040503050406030204" pitchFamily="18" charset="0"/>
                                  </a:rPr>
                                  <m:t>2</m:t>
                                </m:r>
                              </m:sup>
                            </m:sSubSup>
                          </m:e>
                        </m:nary>
                      </m:e>
                    </m:nary>
                  </m:oMath>
                </a14:m>
                <a:endParaRPr lang="en-US" altLang="zh-CN" sz="3200" dirty="0"/>
              </a:p>
              <a:p>
                <a:r>
                  <a:rPr lang="en-US" altLang="zh-CN" sz="3200" dirty="0"/>
                  <a:t>L1 regularization		</a:t>
                </a:r>
                <a14:m>
                  <m:oMath xmlns:m="http://schemas.openxmlformats.org/officeDocument/2006/math">
                    <m:r>
                      <a:rPr lang="en-US" altLang="zh-CN" sz="3200" b="0" i="1" smtClean="0">
                        <a:latin typeface="Cambria Math" panose="02040503050406030204" pitchFamily="18" charset="0"/>
                      </a:rPr>
                      <m:t>𝑅</m:t>
                    </m:r>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𝑊</m:t>
                        </m:r>
                      </m:e>
                    </m:d>
                    <m:r>
                      <a:rPr lang="en-US" altLang="zh-CN" sz="3200" b="0" i="1" smtClean="0">
                        <a:latin typeface="Cambria Math" panose="02040503050406030204" pitchFamily="18" charset="0"/>
                      </a:rPr>
                      <m:t>=</m:t>
                    </m:r>
                    <m:nary>
                      <m:naryPr>
                        <m:chr m:val="∑"/>
                        <m:limLoc m:val="subSup"/>
                        <m:supHide m:val="on"/>
                        <m:ctrlPr>
                          <a:rPr lang="en-US" altLang="zh-CN" sz="3200" i="1">
                            <a:latin typeface="Cambria Math" panose="02040503050406030204" pitchFamily="18" charset="0"/>
                          </a:rPr>
                        </m:ctrlPr>
                      </m:naryPr>
                      <m:sub>
                        <m:r>
                          <m:rPr>
                            <m:brk m:alnAt="9"/>
                          </m:rPr>
                          <a:rPr lang="en-US" altLang="zh-CN" sz="3200" i="1">
                            <a:latin typeface="Cambria Math" panose="02040503050406030204" pitchFamily="18" charset="0"/>
                          </a:rPr>
                          <m:t>𝑘</m:t>
                        </m:r>
                      </m:sub>
                      <m:sup/>
                      <m:e>
                        <m:nary>
                          <m:naryPr>
                            <m:chr m:val="∑"/>
                            <m:limLoc m:val="subSup"/>
                            <m:supHide m:val="on"/>
                            <m:ctrlPr>
                              <a:rPr lang="en-US" altLang="zh-CN" sz="3200" i="1">
                                <a:latin typeface="Cambria Math" panose="02040503050406030204" pitchFamily="18" charset="0"/>
                              </a:rPr>
                            </m:ctrlPr>
                          </m:naryPr>
                          <m:sub>
                            <m:r>
                              <m:rPr>
                                <m:brk m:alnAt="9"/>
                              </m:rPr>
                              <a:rPr lang="en-US" altLang="zh-CN" sz="3200" i="1">
                                <a:latin typeface="Cambria Math" panose="02040503050406030204" pitchFamily="18" charset="0"/>
                              </a:rPr>
                              <m:t>𝑙</m:t>
                            </m:r>
                          </m:sub>
                          <m:sup/>
                          <m:e>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𝑊</m:t>
                                </m:r>
                              </m:e>
                              <m:sub>
                                <m:r>
                                  <a:rPr lang="en-US" altLang="zh-CN" sz="3200" b="0" i="1" smtClean="0">
                                    <a:latin typeface="Cambria Math" panose="02040503050406030204" pitchFamily="18" charset="0"/>
                                  </a:rPr>
                                  <m:t>𝑘</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𝑙</m:t>
                                </m:r>
                              </m:sub>
                            </m:sSub>
                            <m:r>
                              <a:rPr lang="en-US" altLang="zh-CN" sz="3200" b="0" i="1" smtClean="0">
                                <a:latin typeface="Cambria Math" panose="02040503050406030204" pitchFamily="18" charset="0"/>
                              </a:rPr>
                              <m:t>|</m:t>
                            </m:r>
                          </m:e>
                        </m:nary>
                      </m:e>
                    </m:nary>
                  </m:oMath>
                </a14:m>
                <a:endParaRPr lang="en-US" altLang="zh-CN" sz="3200" dirty="0"/>
              </a:p>
              <a:p>
                <a:r>
                  <a:rPr lang="en-US" altLang="zh-CN" sz="3200" dirty="0"/>
                  <a:t>Elastic net(L1+L2)	</a:t>
                </a:r>
                <a14:m>
                  <m:oMath xmlns:m="http://schemas.openxmlformats.org/officeDocument/2006/math">
                    <m:r>
                      <a:rPr lang="en-US" altLang="zh-CN" sz="3200" b="0" i="1" smtClean="0">
                        <a:latin typeface="Cambria Math" panose="02040503050406030204" pitchFamily="18" charset="0"/>
                      </a:rPr>
                      <m:t>𝑅</m:t>
                    </m:r>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𝑊</m:t>
                        </m:r>
                      </m:e>
                    </m:d>
                    <m:r>
                      <a:rPr lang="en-US" altLang="zh-CN" sz="3200" b="0" i="1" smtClean="0">
                        <a:latin typeface="Cambria Math" panose="02040503050406030204" pitchFamily="18" charset="0"/>
                      </a:rPr>
                      <m:t>=</m:t>
                    </m:r>
                    <m:nary>
                      <m:naryPr>
                        <m:chr m:val="∑"/>
                        <m:limLoc m:val="subSup"/>
                        <m:supHide m:val="on"/>
                        <m:ctrlPr>
                          <a:rPr lang="en-US" altLang="zh-CN" sz="3200" i="1">
                            <a:latin typeface="Cambria Math" panose="02040503050406030204" pitchFamily="18" charset="0"/>
                          </a:rPr>
                        </m:ctrlPr>
                      </m:naryPr>
                      <m:sub>
                        <m:r>
                          <m:rPr>
                            <m:brk m:alnAt="9"/>
                          </m:rPr>
                          <a:rPr lang="en-US" altLang="zh-CN" sz="3200" i="1">
                            <a:latin typeface="Cambria Math" panose="02040503050406030204" pitchFamily="18" charset="0"/>
                          </a:rPr>
                          <m:t>𝑘</m:t>
                        </m:r>
                      </m:sub>
                      <m:sup/>
                      <m:e>
                        <m:nary>
                          <m:naryPr>
                            <m:chr m:val="∑"/>
                            <m:limLoc m:val="subSup"/>
                            <m:supHide m:val="on"/>
                            <m:ctrlPr>
                              <a:rPr lang="en-US" altLang="zh-CN" sz="3200" i="1">
                                <a:latin typeface="Cambria Math" panose="02040503050406030204" pitchFamily="18" charset="0"/>
                              </a:rPr>
                            </m:ctrlPr>
                          </m:naryPr>
                          <m:sub>
                            <m:r>
                              <m:rPr>
                                <m:brk m:alnAt="9"/>
                              </m:rPr>
                              <a:rPr lang="en-US" altLang="zh-CN" sz="3200" i="1">
                                <a:latin typeface="Cambria Math" panose="02040503050406030204" pitchFamily="18" charset="0"/>
                              </a:rPr>
                              <m:t>𝑙</m:t>
                            </m:r>
                          </m:sub>
                          <m:sup/>
                          <m:e>
                            <m:sSubSup>
                              <m:sSubSupPr>
                                <m:ctrlPr>
                                  <a:rPr lang="en-US" altLang="zh-CN" sz="3200" i="1">
                                    <a:latin typeface="Cambria Math" panose="02040503050406030204" pitchFamily="18" charset="0"/>
                                  </a:rPr>
                                </m:ctrlPr>
                              </m:sSubSupPr>
                              <m:e>
                                <m:r>
                                  <a:rPr lang="zh-CN" altLang="en-US" sz="3200" i="1" smtClean="0">
                                    <a:latin typeface="Cambria Math" panose="02040503050406030204" pitchFamily="18" charset="0"/>
                                  </a:rPr>
                                  <m:t>𝛽</m:t>
                                </m:r>
                                <m:r>
                                  <a:rPr lang="en-US" altLang="zh-CN" sz="3200" i="1">
                                    <a:latin typeface="Cambria Math" panose="02040503050406030204" pitchFamily="18" charset="0"/>
                                  </a:rPr>
                                  <m:t>𝑊</m:t>
                                </m:r>
                              </m:e>
                              <m:sub>
                                <m:r>
                                  <a:rPr lang="en-US" altLang="zh-CN" sz="3200" i="1">
                                    <a:latin typeface="Cambria Math" panose="02040503050406030204" pitchFamily="18" charset="0"/>
                                  </a:rPr>
                                  <m:t>𝑘</m:t>
                                </m:r>
                                <m:r>
                                  <a:rPr lang="en-US" altLang="zh-CN" sz="3200" i="1">
                                    <a:latin typeface="Cambria Math" panose="02040503050406030204" pitchFamily="18" charset="0"/>
                                  </a:rPr>
                                  <m:t>,</m:t>
                                </m:r>
                                <m:r>
                                  <a:rPr lang="en-US" altLang="zh-CN" sz="3200" i="1">
                                    <a:latin typeface="Cambria Math" panose="02040503050406030204" pitchFamily="18" charset="0"/>
                                  </a:rPr>
                                  <m:t>𝑙</m:t>
                                </m:r>
                              </m:sub>
                              <m:sup>
                                <m:r>
                                  <a:rPr lang="en-US" altLang="zh-CN" sz="3200" i="1">
                                    <a:latin typeface="Cambria Math" panose="02040503050406030204" pitchFamily="18" charset="0"/>
                                  </a:rPr>
                                  <m:t>2</m:t>
                                </m:r>
                              </m:sup>
                            </m:sSubSup>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𝑊</m:t>
                                </m:r>
                              </m:e>
                              <m:sub>
                                <m:r>
                                  <a:rPr lang="en-US" altLang="zh-CN" sz="3200" b="0" i="1" smtClean="0">
                                    <a:latin typeface="Cambria Math" panose="02040503050406030204" pitchFamily="18" charset="0"/>
                                  </a:rPr>
                                  <m:t>𝑘</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𝑙</m:t>
                                </m:r>
                              </m:sub>
                            </m:sSub>
                            <m:r>
                              <a:rPr lang="en-US" altLang="zh-CN" sz="3200" b="0" i="1" smtClean="0">
                                <a:latin typeface="Cambria Math" panose="02040503050406030204" pitchFamily="18" charset="0"/>
                              </a:rPr>
                              <m:t>|</m:t>
                            </m:r>
                          </m:e>
                        </m:nary>
                      </m:e>
                    </m:nary>
                  </m:oMath>
                </a14:m>
                <a:endParaRPr lang="en-US" altLang="zh-CN" sz="3200" dirty="0"/>
              </a:p>
            </p:txBody>
          </p:sp>
        </mc:Choice>
        <mc:Fallback xmlns="">
          <p:sp>
            <p:nvSpPr>
              <p:cNvPr id="4" name="文本框 3"/>
              <p:cNvSpPr txBox="1">
                <a:spLocks noRot="1" noChangeAspect="1" noMove="1" noResize="1" noEditPoints="1" noAdjustHandles="1" noChangeArrowheads="1" noChangeShapeType="1" noTextEdit="1"/>
              </p:cNvSpPr>
              <p:nvPr/>
            </p:nvSpPr>
            <p:spPr>
              <a:xfrm>
                <a:off x="933717" y="3002080"/>
                <a:ext cx="8852648" cy="2198359"/>
              </a:xfrm>
              <a:prstGeom prst="rect">
                <a:avLst/>
              </a:prstGeom>
              <a:blipFill>
                <a:blip r:embed="rId3"/>
                <a:stretch>
                  <a:fillRect l="-1722" t="-3601" b="-6925"/>
                </a:stretch>
              </a:blipFill>
            </p:spPr>
            <p:txBody>
              <a:bodyPr/>
              <a:lstStyle/>
              <a:p>
                <a:r>
                  <a:rPr lang="zh-CN" altLang="en-US">
                    <a:noFill/>
                  </a:rPr>
                  <a:t> </a:t>
                </a:r>
              </a:p>
            </p:txBody>
          </p:sp>
        </mc:Fallback>
      </mc:AlternateContent>
      <p:sp>
        <p:nvSpPr>
          <p:cNvPr id="5" name="矩形 4"/>
          <p:cNvSpPr/>
          <p:nvPr/>
        </p:nvSpPr>
        <p:spPr>
          <a:xfrm>
            <a:off x="268204" y="5072811"/>
            <a:ext cx="11923796" cy="1292662"/>
          </a:xfrm>
          <a:prstGeom prst="rect">
            <a:avLst/>
          </a:prstGeom>
        </p:spPr>
        <p:txBody>
          <a:bodyPr wrap="square">
            <a:spAutoFit/>
          </a:bodyPr>
          <a:lstStyle/>
          <a:p>
            <a:pPr>
              <a:buFont typeface="Arial" panose="020B0604020202020204" pitchFamily="34" charset="0"/>
              <a:buChar char="•"/>
            </a:pPr>
            <a:r>
              <a:rPr lang="en-US" altLang="zh-CN" sz="2600" dirty="0">
                <a:latin typeface="微软雅黑" panose="020B0503020204020204" pitchFamily="34" charset="-122"/>
                <a:ea typeface="微软雅黑" panose="020B0503020204020204" pitchFamily="34" charset="-122"/>
              </a:rPr>
              <a:t>L1</a:t>
            </a:r>
            <a:r>
              <a:rPr lang="zh-CN" altLang="en-US" sz="2600" dirty="0">
                <a:latin typeface="微软雅黑" panose="020B0503020204020204" pitchFamily="34" charset="-122"/>
                <a:ea typeface="微软雅黑" panose="020B0503020204020204" pitchFamily="34" charset="-122"/>
              </a:rPr>
              <a:t>正则化可以产生稀疏权值矩阵，即产生一个稀疏模型，可以用于特征选择</a:t>
            </a:r>
          </a:p>
          <a:p>
            <a:pPr>
              <a:buFont typeface="Arial" panose="020B0604020202020204" pitchFamily="34" charset="0"/>
              <a:buChar char="•"/>
            </a:pPr>
            <a:r>
              <a:rPr lang="en-US" altLang="zh-CN" sz="2600" dirty="0">
                <a:latin typeface="微软雅黑" panose="020B0503020204020204" pitchFamily="34" charset="-122"/>
                <a:ea typeface="微软雅黑" panose="020B0503020204020204" pitchFamily="34" charset="-122"/>
              </a:rPr>
              <a:t>L2</a:t>
            </a:r>
            <a:r>
              <a:rPr lang="zh-CN" altLang="en-US" sz="2600" dirty="0">
                <a:latin typeface="微软雅黑" panose="020B0503020204020204" pitchFamily="34" charset="-122"/>
                <a:ea typeface="微软雅黑" panose="020B0503020204020204" pitchFamily="34" charset="-122"/>
              </a:rPr>
              <a:t>正则化可以防止模型过拟合（</a:t>
            </a:r>
            <a:r>
              <a:rPr lang="en-US" altLang="zh-CN" sz="2600" dirty="0">
                <a:latin typeface="微软雅黑" panose="020B0503020204020204" pitchFamily="34" charset="-122"/>
                <a:ea typeface="微软雅黑" panose="020B0503020204020204" pitchFamily="34" charset="-122"/>
              </a:rPr>
              <a:t>overfitting</a:t>
            </a:r>
            <a:r>
              <a:rPr lang="zh-CN" altLang="en-US" sz="2600" dirty="0">
                <a:latin typeface="微软雅黑" panose="020B0503020204020204" pitchFamily="34" charset="-122"/>
                <a:ea typeface="微软雅黑" panose="020B0503020204020204" pitchFamily="34" charset="-122"/>
              </a:rPr>
              <a:t>）；一定程度上，</a:t>
            </a:r>
            <a:r>
              <a:rPr lang="en-US" altLang="zh-CN" sz="2600" dirty="0">
                <a:latin typeface="微软雅黑" panose="020B0503020204020204" pitchFamily="34" charset="-122"/>
                <a:ea typeface="微软雅黑" panose="020B0503020204020204" pitchFamily="34" charset="-122"/>
              </a:rPr>
              <a:t>L1</a:t>
            </a:r>
            <a:r>
              <a:rPr lang="zh-CN" altLang="en-US" sz="2600" dirty="0">
                <a:latin typeface="微软雅黑" panose="020B0503020204020204" pitchFamily="34" charset="-122"/>
                <a:ea typeface="微软雅黑" panose="020B0503020204020204" pitchFamily="34" charset="-122"/>
              </a:rPr>
              <a:t>也可以防止过拟合</a:t>
            </a:r>
            <a:endParaRPr lang="zh-CN" altLang="en-US" sz="2600" b="0" i="0" dirty="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424036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srcRect l="2935" t="8349" r="3142"/>
          <a:stretch/>
        </p:blipFill>
        <p:spPr>
          <a:xfrm>
            <a:off x="1367116" y="2068126"/>
            <a:ext cx="9090830" cy="4153380"/>
          </a:xfrm>
          <a:prstGeom prst="rect">
            <a:avLst/>
          </a:prstGeom>
        </p:spPr>
      </p:pic>
      <p:sp>
        <p:nvSpPr>
          <p:cNvPr id="2" name="标题 1"/>
          <p:cNvSpPr txBox="1">
            <a:spLocks/>
          </p:cNvSpPr>
          <p:nvPr/>
        </p:nvSpPr>
        <p:spPr>
          <a:xfrm>
            <a:off x="685799" y="169349"/>
            <a:ext cx="7530921"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algn="just">
              <a:defRPr/>
            </a:pPr>
            <a:r>
              <a:rPr lang="zh-CN" altLang="en-US" sz="3200" dirty="0">
                <a:solidFill>
                  <a:srgbClr val="C00000"/>
                </a:solidFill>
                <a:latin typeface="微软雅黑" panose="020B0503020204020204" charset="-122"/>
                <a:ea typeface="微软雅黑" panose="020B0503020204020204" charset="-122"/>
                <a:cs typeface="微软雅黑" panose="020B0503020204020204" charset="-122"/>
              </a:rPr>
              <a:t>正则化</a:t>
            </a:r>
            <a:r>
              <a:rPr lang="en-US" altLang="zh-CN" sz="3200" dirty="0">
                <a:solidFill>
                  <a:srgbClr val="C00000"/>
                </a:solidFill>
                <a:latin typeface="微软雅黑" panose="020B0503020204020204" charset="-122"/>
                <a:ea typeface="微软雅黑" panose="020B0503020204020204" charset="-122"/>
                <a:cs typeface="微软雅黑" panose="020B0503020204020204" charset="-122"/>
              </a:rPr>
              <a:t>-----Dropout</a:t>
            </a:r>
            <a:r>
              <a:rPr lang="zh-CN" altLang="en-US" sz="3200" dirty="0">
                <a:solidFill>
                  <a:srgbClr val="C00000"/>
                </a:solidFill>
                <a:latin typeface="微软雅黑" panose="020B0503020204020204" charset="-122"/>
                <a:ea typeface="微软雅黑" panose="020B0503020204020204" charset="-122"/>
                <a:cs typeface="微软雅黑" panose="020B0503020204020204" charset="-122"/>
              </a:rPr>
              <a:t>正则化</a:t>
            </a:r>
          </a:p>
        </p:txBody>
      </p:sp>
      <p:sp>
        <p:nvSpPr>
          <p:cNvPr id="4" name="文本框 3"/>
          <p:cNvSpPr txBox="1"/>
          <p:nvPr/>
        </p:nvSpPr>
        <p:spPr>
          <a:xfrm>
            <a:off x="215153" y="1237129"/>
            <a:ext cx="11546541" cy="830997"/>
          </a:xfrm>
          <a:prstGeom prst="rect">
            <a:avLst/>
          </a:prstGeom>
          <a:noFill/>
        </p:spPr>
        <p:txBody>
          <a:bodyPr wrap="square" rtlCol="0">
            <a:spAutoFit/>
          </a:bodyPr>
          <a:lstStyle/>
          <a:p>
            <a:r>
              <a:rPr lang="en-US" altLang="zh-CN" sz="2400" dirty="0"/>
              <a:t>Srivastava</a:t>
            </a:r>
            <a:r>
              <a:rPr lang="zh-CN" altLang="en-US" sz="2400" dirty="0"/>
              <a:t>等人在</a:t>
            </a:r>
            <a:r>
              <a:rPr lang="en-US" altLang="zh-CN" sz="2400" dirty="0"/>
              <a:t>2014</a:t>
            </a:r>
            <a:r>
              <a:rPr lang="zh-CN" altLang="en-US" sz="2400" dirty="0"/>
              <a:t>年发表的一篇论文中，提出了一种针对神经网络模型的正则化方法</a:t>
            </a:r>
            <a:r>
              <a:rPr lang="en-US" altLang="zh-CN" sz="2400" dirty="0"/>
              <a:t>Dropout(A Simple Way to Prevent Neural Networks from Overfitting)</a:t>
            </a:r>
            <a:endParaRPr lang="zh-CN" altLang="en-US" sz="2400" dirty="0"/>
          </a:p>
        </p:txBody>
      </p:sp>
    </p:spTree>
    <p:extLst>
      <p:ext uri="{BB962C8B-B14F-4D97-AF65-F5344CB8AC3E}">
        <p14:creationId xmlns:p14="http://schemas.microsoft.com/office/powerpoint/2010/main" val="11977815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685799" y="169349"/>
            <a:ext cx="7530921"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algn="just">
              <a:defRPr/>
            </a:pPr>
            <a:r>
              <a:rPr lang="zh-CN" altLang="en-US" sz="3200" dirty="0">
                <a:solidFill>
                  <a:srgbClr val="C00000"/>
                </a:solidFill>
                <a:latin typeface="微软雅黑" panose="020B0503020204020204" charset="-122"/>
                <a:ea typeface="微软雅黑" panose="020B0503020204020204" charset="-122"/>
                <a:cs typeface="微软雅黑" panose="020B0503020204020204" charset="-122"/>
              </a:rPr>
              <a:t>正则化</a:t>
            </a:r>
            <a:r>
              <a:rPr lang="en-US" altLang="zh-CN" sz="3200" dirty="0">
                <a:solidFill>
                  <a:srgbClr val="C00000"/>
                </a:solidFill>
                <a:latin typeface="微软雅黑" panose="020B0503020204020204" charset="-122"/>
                <a:ea typeface="微软雅黑" panose="020B0503020204020204" charset="-122"/>
                <a:cs typeface="微软雅黑" panose="020B0503020204020204" charset="-122"/>
              </a:rPr>
              <a:t>-----Dropout</a:t>
            </a:r>
            <a:r>
              <a:rPr lang="zh-CN" altLang="en-US" sz="3200" dirty="0">
                <a:solidFill>
                  <a:srgbClr val="C00000"/>
                </a:solidFill>
                <a:latin typeface="微软雅黑" panose="020B0503020204020204" charset="-122"/>
                <a:ea typeface="微软雅黑" panose="020B0503020204020204" charset="-122"/>
                <a:cs typeface="微软雅黑" panose="020B0503020204020204" charset="-122"/>
              </a:rPr>
              <a:t>正则化</a:t>
            </a:r>
          </a:p>
        </p:txBody>
      </p:sp>
      <p:pic>
        <p:nvPicPr>
          <p:cNvPr id="6" name="图片 5"/>
          <p:cNvPicPr>
            <a:picLocks noChangeAspect="1"/>
          </p:cNvPicPr>
          <p:nvPr/>
        </p:nvPicPr>
        <p:blipFill rotWithShape="1">
          <a:blip r:embed="rId3"/>
          <a:srcRect l="2935" t="8349" r="3142"/>
          <a:stretch/>
        </p:blipFill>
        <p:spPr>
          <a:xfrm>
            <a:off x="5791200" y="2428506"/>
            <a:ext cx="6400800" cy="3022036"/>
          </a:xfrm>
          <a:prstGeom prst="rect">
            <a:avLst/>
          </a:prstGeom>
        </p:spPr>
      </p:pic>
      <p:sp>
        <p:nvSpPr>
          <p:cNvPr id="5" name="文本框 4"/>
          <p:cNvSpPr txBox="1"/>
          <p:nvPr/>
        </p:nvSpPr>
        <p:spPr>
          <a:xfrm>
            <a:off x="0" y="1284733"/>
            <a:ext cx="6096000" cy="5262979"/>
          </a:xfrm>
          <a:prstGeom prst="rect">
            <a:avLst/>
          </a:prstGeom>
          <a:noFill/>
        </p:spPr>
        <p:txBody>
          <a:bodyPr wrap="square" rtlCol="0">
            <a:spAutoFit/>
          </a:bodyPr>
          <a:lstStyle/>
          <a:p>
            <a:pPr marL="285750" indent="-28575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随机删掉网络中</a:t>
            </a:r>
            <a:r>
              <a:rPr lang="zh-CN" altLang="en-US" sz="2400" b="1" dirty="0">
                <a:solidFill>
                  <a:srgbClr val="333399"/>
                </a:solidFill>
                <a:latin typeface="微软雅黑" panose="020B0503020204020204" pitchFamily="34" charset="-122"/>
                <a:ea typeface="微软雅黑" panose="020B0503020204020204" pitchFamily="34" charset="-122"/>
              </a:rPr>
              <a:t>一定比例（可设置）</a:t>
            </a:r>
            <a:r>
              <a:rPr lang="zh-CN" altLang="en-US" sz="2400" dirty="0">
                <a:latin typeface="微软雅黑" panose="020B0503020204020204" pitchFamily="34" charset="-122"/>
                <a:ea typeface="微软雅黑" panose="020B0503020204020204" pitchFamily="34" charset="-122"/>
              </a:rPr>
              <a:t>的隐藏神经元，输入输出神经元保持不变</a:t>
            </a:r>
            <a:endParaRPr lang="en-US" altLang="zh-CN" sz="2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把输入</a:t>
            </a:r>
            <a:r>
              <a:rPr lang="en-US" altLang="zh-CN" sz="2400" dirty="0">
                <a:latin typeface="微软雅黑" panose="020B0503020204020204" pitchFamily="34" charset="-122"/>
                <a:ea typeface="微软雅黑" panose="020B0503020204020204" pitchFamily="34" charset="-122"/>
              </a:rPr>
              <a:t>x</a:t>
            </a:r>
            <a:r>
              <a:rPr lang="zh-CN" altLang="en-US" sz="2400" dirty="0">
                <a:latin typeface="微软雅黑" panose="020B0503020204020204" pitchFamily="34" charset="-122"/>
                <a:ea typeface="微软雅黑" panose="020B0503020204020204" pitchFamily="34" charset="-122"/>
              </a:rPr>
              <a:t>通过修改后的网络前向传播，然后对修改后的神经元进行参数更新</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不断重复这一过程：</a:t>
            </a:r>
            <a:endParaRPr lang="en-US" altLang="zh-CN" sz="2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恢复被删掉的神经元（</a:t>
            </a:r>
            <a:r>
              <a:rPr lang="zh-CN" altLang="en-US" sz="2400" b="1" dirty="0">
                <a:solidFill>
                  <a:srgbClr val="333399"/>
                </a:solidFill>
                <a:latin typeface="微软雅黑" panose="020B0503020204020204" pitchFamily="34" charset="-122"/>
                <a:ea typeface="微软雅黑" panose="020B0503020204020204" pitchFamily="34" charset="-122"/>
              </a:rPr>
              <a:t>此时被删除的神经元保持原样，而没有被删除的神经元已经有所更新</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从隐藏层神经元中随机选择一定比例大小的子集临时删除掉（</a:t>
            </a:r>
            <a:r>
              <a:rPr lang="zh-CN" altLang="en-US" sz="2400" b="1" dirty="0">
                <a:solidFill>
                  <a:srgbClr val="333399"/>
                </a:solidFill>
                <a:latin typeface="微软雅黑" panose="020B0503020204020204" pitchFamily="34" charset="-122"/>
                <a:ea typeface="微软雅黑" panose="020B0503020204020204" pitchFamily="34" charset="-122"/>
              </a:rPr>
              <a:t>备份被删除神经元的参数</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先前向传播然后通过梯度下降法更新参数 （</a:t>
            </a:r>
            <a:r>
              <a:rPr lang="zh-CN" altLang="en-US" sz="2400" b="1" dirty="0">
                <a:solidFill>
                  <a:srgbClr val="333399"/>
                </a:solidFill>
                <a:latin typeface="微软雅黑" panose="020B0503020204020204" pitchFamily="34" charset="-122"/>
                <a:ea typeface="微软雅黑" panose="020B0503020204020204" pitchFamily="34" charset="-122"/>
              </a:rPr>
              <a:t>没有被删除的那一部分参数得到更新，删除的神经元参数保持被删除前的结果</a:t>
            </a:r>
            <a:r>
              <a:rPr lang="zh-CN" altLang="en-US" sz="24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8094066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685799" y="169349"/>
            <a:ext cx="7530921"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algn="just">
              <a:defRPr/>
            </a:pPr>
            <a:r>
              <a:rPr lang="zh-CN" altLang="en-US" sz="3200" dirty="0">
                <a:solidFill>
                  <a:srgbClr val="C00000"/>
                </a:solidFill>
                <a:latin typeface="微软雅黑" panose="020B0503020204020204" charset="-122"/>
                <a:ea typeface="微软雅黑" panose="020B0503020204020204" charset="-122"/>
                <a:cs typeface="微软雅黑" panose="020B0503020204020204" charset="-122"/>
              </a:rPr>
              <a:t>正则化</a:t>
            </a:r>
            <a:r>
              <a:rPr lang="en-US" altLang="zh-CN" sz="3200" dirty="0">
                <a:solidFill>
                  <a:srgbClr val="C00000"/>
                </a:solidFill>
                <a:latin typeface="微软雅黑" panose="020B0503020204020204" charset="-122"/>
                <a:ea typeface="微软雅黑" panose="020B0503020204020204" charset="-122"/>
                <a:cs typeface="微软雅黑" panose="020B0503020204020204" charset="-122"/>
              </a:rPr>
              <a:t>-----Dropout</a:t>
            </a:r>
            <a:r>
              <a:rPr lang="zh-CN" altLang="en-US" sz="3200" dirty="0">
                <a:solidFill>
                  <a:srgbClr val="C00000"/>
                </a:solidFill>
                <a:latin typeface="微软雅黑" panose="020B0503020204020204" charset="-122"/>
                <a:ea typeface="微软雅黑" panose="020B0503020204020204" charset="-122"/>
                <a:cs typeface="微软雅黑" panose="020B0503020204020204" charset="-122"/>
              </a:rPr>
              <a:t>正则化</a:t>
            </a:r>
          </a:p>
        </p:txBody>
      </p:sp>
      <p:sp>
        <p:nvSpPr>
          <p:cNvPr id="5" name="文本框 4"/>
          <p:cNvSpPr txBox="1"/>
          <p:nvPr/>
        </p:nvSpPr>
        <p:spPr>
          <a:xfrm>
            <a:off x="197223" y="1524000"/>
            <a:ext cx="11223812" cy="4524315"/>
          </a:xfrm>
          <a:prstGeom prst="rect">
            <a:avLst/>
          </a:prstGeom>
          <a:noFill/>
        </p:spPr>
        <p:txBody>
          <a:bodyPr wrap="square" rtlCol="0">
            <a:spAutoFit/>
          </a:bodyPr>
          <a:lstStyle/>
          <a:p>
            <a:r>
              <a:rPr lang="en-US" altLang="zh-CN" sz="3200" dirty="0">
                <a:latin typeface="微软雅黑" panose="020B0503020204020204" pitchFamily="34" charset="-122"/>
                <a:ea typeface="微软雅黑" panose="020B0503020204020204" pitchFamily="34" charset="-122"/>
              </a:rPr>
              <a:t>Dropout</a:t>
            </a:r>
            <a:r>
              <a:rPr lang="zh-CN" altLang="en-US" sz="3200" dirty="0">
                <a:latin typeface="微软雅黑" panose="020B0503020204020204" pitchFamily="34" charset="-122"/>
                <a:ea typeface="微软雅黑" panose="020B0503020204020204" pitchFamily="34" charset="-122"/>
              </a:rPr>
              <a:t>解决拟合的原理：</a:t>
            </a:r>
            <a:endParaRPr lang="en-US" altLang="zh-CN" sz="3200" dirty="0">
              <a:latin typeface="微软雅黑" panose="020B0503020204020204" pitchFamily="34" charset="-122"/>
              <a:ea typeface="微软雅黑" panose="020B0503020204020204" pitchFamily="34" charset="-122"/>
            </a:endParaRPr>
          </a:p>
          <a:p>
            <a:pPr marL="457200" indent="-457200">
              <a:buFont typeface="Arial" panose="020B0604020202020204" pitchFamily="34" charset="0"/>
              <a:buChar char="•"/>
            </a:pPr>
            <a:r>
              <a:rPr lang="zh-CN" altLang="en-US" sz="3200" b="1" dirty="0">
                <a:solidFill>
                  <a:srgbClr val="333399"/>
                </a:solidFill>
                <a:latin typeface="微软雅黑" panose="020B0503020204020204" pitchFamily="34" charset="-122"/>
                <a:ea typeface="微软雅黑" panose="020B0503020204020204" pitchFamily="34" charset="-122"/>
              </a:rPr>
              <a:t>取平均</a:t>
            </a:r>
            <a:r>
              <a:rPr lang="zh-CN" altLang="en-US" sz="3200" dirty="0">
                <a:latin typeface="微软雅黑" panose="020B0503020204020204" pitchFamily="34" charset="-122"/>
                <a:ea typeface="微软雅黑" panose="020B0503020204020204" pitchFamily="34" charset="-122"/>
              </a:rPr>
              <a:t>。每次进行</a:t>
            </a:r>
            <a:r>
              <a:rPr lang="en-US" altLang="zh-CN" sz="3200" dirty="0">
                <a:latin typeface="微软雅黑" panose="020B0503020204020204" pitchFamily="34" charset="-122"/>
                <a:ea typeface="微软雅黑" panose="020B0503020204020204" pitchFamily="34" charset="-122"/>
              </a:rPr>
              <a:t>Dropout</a:t>
            </a:r>
            <a:r>
              <a:rPr lang="zh-CN" altLang="en-US" sz="3200" dirty="0">
                <a:latin typeface="微软雅黑" panose="020B0503020204020204" pitchFamily="34" charset="-122"/>
                <a:ea typeface="微软雅黑" panose="020B0503020204020204" pitchFamily="34" charset="-122"/>
              </a:rPr>
              <a:t>就会随机舍弃掉一些神经元，剩下的神经元相当于组成一个新的网络，训练过程会产生很多这样的网络。假设相同数据训练</a:t>
            </a:r>
            <a:r>
              <a:rPr lang="en-US" altLang="zh-CN" sz="3200" dirty="0">
                <a:latin typeface="微软雅黑" panose="020B0503020204020204" pitchFamily="34" charset="-122"/>
                <a:ea typeface="微软雅黑" panose="020B0503020204020204" pitchFamily="34" charset="-122"/>
              </a:rPr>
              <a:t>5</a:t>
            </a:r>
            <a:r>
              <a:rPr lang="zh-CN" altLang="en-US" sz="3200" dirty="0">
                <a:latin typeface="微软雅黑" panose="020B0503020204020204" pitchFamily="34" charset="-122"/>
                <a:ea typeface="微软雅黑" panose="020B0503020204020204" pitchFamily="34" charset="-122"/>
              </a:rPr>
              <a:t>个不同神经网络分别输出</a:t>
            </a:r>
            <a:r>
              <a:rPr lang="en-US" altLang="zh-CN" sz="3200" dirty="0">
                <a:latin typeface="微软雅黑" panose="020B0503020204020204" pitchFamily="34" charset="-122"/>
                <a:ea typeface="微软雅黑" panose="020B0503020204020204" pitchFamily="34" charset="-122"/>
              </a:rPr>
              <a:t>5</a:t>
            </a:r>
            <a:r>
              <a:rPr lang="zh-CN" altLang="en-US" sz="3200" dirty="0">
                <a:latin typeface="微软雅黑" panose="020B0503020204020204" pitchFamily="34" charset="-122"/>
                <a:ea typeface="微软雅黑" panose="020B0503020204020204" pitchFamily="34" charset="-122"/>
              </a:rPr>
              <a:t>个不同结果，可以采取</a:t>
            </a:r>
            <a:r>
              <a:rPr lang="en-US" altLang="zh-CN" sz="3200" dirty="0">
                <a:latin typeface="微软雅黑" panose="020B0503020204020204" pitchFamily="34" charset="-122"/>
                <a:ea typeface="微软雅黑" panose="020B0503020204020204" pitchFamily="34" charset="-122"/>
              </a:rPr>
              <a:t>”5</a:t>
            </a:r>
            <a:r>
              <a:rPr lang="zh-CN" altLang="en-US" sz="3200" dirty="0">
                <a:latin typeface="微软雅黑" panose="020B0503020204020204" pitchFamily="34" charset="-122"/>
                <a:ea typeface="微软雅黑" panose="020B0503020204020204" pitchFamily="34" charset="-122"/>
              </a:rPr>
              <a:t>个结果取均值</a:t>
            </a:r>
            <a:r>
              <a:rPr lang="en-US" altLang="zh-CN" sz="3200" dirty="0">
                <a:latin typeface="微软雅黑" panose="020B0503020204020204" pitchFamily="34" charset="-122"/>
                <a:ea typeface="微软雅黑" panose="020B0503020204020204" pitchFamily="34" charset="-122"/>
              </a:rPr>
              <a:t>”</a:t>
            </a:r>
            <a:r>
              <a:rPr lang="zh-CN" altLang="en-US" sz="3200" dirty="0">
                <a:latin typeface="微软雅黑" panose="020B0503020204020204" pitchFamily="34" charset="-122"/>
                <a:ea typeface="微软雅黑" panose="020B0503020204020204" pitchFamily="34" charset="-122"/>
              </a:rPr>
              <a:t>或者</a:t>
            </a:r>
            <a:r>
              <a:rPr lang="en-US" altLang="zh-CN" sz="3200" dirty="0">
                <a:latin typeface="微软雅黑" panose="020B0503020204020204" pitchFamily="34" charset="-122"/>
                <a:ea typeface="微软雅黑" panose="020B0503020204020204" pitchFamily="34" charset="-122"/>
              </a:rPr>
              <a:t>”</a:t>
            </a:r>
            <a:r>
              <a:rPr lang="zh-CN" altLang="en-US" sz="3200" dirty="0">
                <a:latin typeface="微软雅黑" panose="020B0503020204020204" pitchFamily="34" charset="-122"/>
                <a:ea typeface="微软雅黑" panose="020B0503020204020204" pitchFamily="34" charset="-122"/>
              </a:rPr>
              <a:t>多数取胜的投票策略</a:t>
            </a:r>
            <a:r>
              <a:rPr lang="en-US" altLang="zh-CN" sz="3200" dirty="0">
                <a:latin typeface="微软雅黑" panose="020B0503020204020204" pitchFamily="34" charset="-122"/>
                <a:ea typeface="微软雅黑" panose="020B0503020204020204" pitchFamily="34" charset="-122"/>
              </a:rPr>
              <a:t>”</a:t>
            </a:r>
            <a:r>
              <a:rPr lang="zh-CN" altLang="en-US" sz="3200" dirty="0">
                <a:latin typeface="微软雅黑" panose="020B0503020204020204" pitchFamily="34" charset="-122"/>
                <a:ea typeface="微软雅黑" panose="020B0503020204020204" pitchFamily="34" charset="-122"/>
              </a:rPr>
              <a:t>。有利于让一些拟合的网络</a:t>
            </a:r>
            <a:r>
              <a:rPr lang="zh-CN" altLang="en-US" sz="3200" b="1" dirty="0">
                <a:solidFill>
                  <a:srgbClr val="333399"/>
                </a:solidFill>
                <a:latin typeface="微软雅黑" panose="020B0503020204020204" pitchFamily="34" charset="-122"/>
                <a:ea typeface="微软雅黑" panose="020B0503020204020204" pitchFamily="34" charset="-122"/>
              </a:rPr>
              <a:t>相互抵消</a:t>
            </a:r>
            <a:endParaRPr lang="en-US" altLang="zh-CN" sz="3200" b="1" dirty="0">
              <a:solidFill>
                <a:srgbClr val="333399"/>
              </a:solidFill>
              <a:latin typeface="微软雅黑" panose="020B0503020204020204" pitchFamily="34" charset="-122"/>
              <a:ea typeface="微软雅黑" panose="020B0503020204020204" pitchFamily="34" charset="-122"/>
            </a:endParaRPr>
          </a:p>
          <a:p>
            <a:pPr marL="457200" indent="-457200">
              <a:buFont typeface="Arial" panose="020B0604020202020204" pitchFamily="34" charset="0"/>
              <a:buChar char="•"/>
            </a:pPr>
            <a:r>
              <a:rPr lang="zh-CN" altLang="en-US" sz="3200" b="1" dirty="0">
                <a:solidFill>
                  <a:srgbClr val="333399"/>
                </a:solidFill>
                <a:latin typeface="微软雅黑" panose="020B0503020204020204" pitchFamily="34" charset="-122"/>
                <a:ea typeface="微软雅黑" panose="020B0503020204020204" pitchFamily="34" charset="-122"/>
              </a:rPr>
              <a:t>减少神经元之间复杂的共适应关系</a:t>
            </a:r>
            <a:r>
              <a:rPr lang="zh-CN" altLang="en-US" sz="3200" dirty="0">
                <a:latin typeface="微软雅黑" panose="020B0503020204020204" pitchFamily="34" charset="-122"/>
                <a:ea typeface="微软雅黑" panose="020B0503020204020204" pitchFamily="34" charset="-122"/>
              </a:rPr>
              <a:t>。</a:t>
            </a:r>
            <a:r>
              <a:rPr lang="en-US" altLang="zh-CN" sz="3200" dirty="0">
                <a:latin typeface="微软雅黑" panose="020B0503020204020204" pitchFamily="34" charset="-122"/>
                <a:ea typeface="微软雅黑" panose="020B0503020204020204" pitchFamily="34" charset="-122"/>
              </a:rPr>
              <a:t>Dropout</a:t>
            </a:r>
            <a:r>
              <a:rPr lang="zh-CN" altLang="en-US" sz="3200" dirty="0">
                <a:latin typeface="微软雅黑" panose="020B0503020204020204" pitchFamily="34" charset="-122"/>
                <a:ea typeface="微软雅黑" panose="020B0503020204020204" pitchFamily="34" charset="-122"/>
              </a:rPr>
              <a:t>导致两个神经元不一定都在一个</a:t>
            </a:r>
            <a:r>
              <a:rPr lang="en-US" altLang="zh-CN" sz="3200" dirty="0">
                <a:latin typeface="微软雅黑" panose="020B0503020204020204" pitchFamily="34" charset="-122"/>
                <a:ea typeface="微软雅黑" panose="020B0503020204020204" pitchFamily="34" charset="-122"/>
              </a:rPr>
              <a:t>dropout</a:t>
            </a:r>
            <a:r>
              <a:rPr lang="zh-CN" altLang="en-US" sz="3200" dirty="0">
                <a:latin typeface="微软雅黑" panose="020B0503020204020204" pitchFamily="34" charset="-122"/>
                <a:ea typeface="微软雅黑" panose="020B0503020204020204" pitchFamily="34" charset="-122"/>
              </a:rPr>
              <a:t>出现。权值更新不再依赖有固定关系的隐含结点的共同作用，增加鲁棒性</a:t>
            </a:r>
            <a:endParaRPr lang="en-US" altLang="zh-CN" sz="3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512505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4546" y="1260070"/>
            <a:ext cx="12037454" cy="830997"/>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Batch Normalization</a:t>
            </a:r>
            <a:r>
              <a:rPr lang="zh-CN" altLang="en-US" sz="2400" dirty="0">
                <a:latin typeface="微软雅黑" panose="020B0503020204020204" pitchFamily="34" charset="-122"/>
                <a:ea typeface="微软雅黑" panose="020B0503020204020204" pitchFamily="34" charset="-122"/>
              </a:rPr>
              <a:t>是</a:t>
            </a:r>
            <a:r>
              <a:rPr lang="en-US" altLang="zh-CN" sz="2400" dirty="0">
                <a:latin typeface="微软雅黑" panose="020B0503020204020204" pitchFamily="34" charset="-122"/>
                <a:ea typeface="微软雅黑" panose="020B0503020204020204" pitchFamily="34" charset="-122"/>
              </a:rPr>
              <a:t>google</a:t>
            </a:r>
            <a:r>
              <a:rPr lang="zh-CN" altLang="en-US" sz="2400" dirty="0">
                <a:latin typeface="微软雅黑" panose="020B0503020204020204" pitchFamily="34" charset="-122"/>
                <a:ea typeface="微软雅黑" panose="020B0503020204020204" pitchFamily="34" charset="-122"/>
              </a:rPr>
              <a:t>团队在</a:t>
            </a:r>
            <a:r>
              <a:rPr lang="en-US" altLang="zh-CN" sz="2400" dirty="0">
                <a:latin typeface="微软雅黑" panose="020B0503020204020204" pitchFamily="34" charset="-122"/>
                <a:ea typeface="微软雅黑" panose="020B0503020204020204" pitchFamily="34" charset="-122"/>
              </a:rPr>
              <a:t>2015</a:t>
            </a:r>
            <a:r>
              <a:rPr lang="zh-CN" altLang="en-US" sz="2400" dirty="0">
                <a:latin typeface="微软雅黑" panose="020B0503020204020204" pitchFamily="34" charset="-122"/>
                <a:ea typeface="微软雅黑" panose="020B0503020204020204" pitchFamily="34" charset="-122"/>
              </a:rPr>
              <a:t>年论文</a:t>
            </a:r>
            <a:r>
              <a:rPr lang="en-US" altLang="zh-CN" sz="2400" dirty="0">
                <a:latin typeface="微软雅黑" panose="020B0503020204020204" pitchFamily="34" charset="-122"/>
                <a:ea typeface="微软雅黑" panose="020B0503020204020204" pitchFamily="34" charset="-122"/>
              </a:rPr>
              <a:t>《Batch Normalization: Accelerating Deep Network Training by Reducing Internal Covariate Shift》</a:t>
            </a:r>
            <a:r>
              <a:rPr lang="zh-CN" altLang="en-US" sz="2400" dirty="0">
                <a:latin typeface="微软雅黑" panose="020B0503020204020204" pitchFamily="34" charset="-122"/>
                <a:ea typeface="微软雅黑" panose="020B0503020204020204" pitchFamily="34" charset="-122"/>
              </a:rPr>
              <a:t>提出的</a:t>
            </a:r>
          </a:p>
        </p:txBody>
      </p:sp>
      <p:sp>
        <p:nvSpPr>
          <p:cNvPr id="5" name="标题 1"/>
          <p:cNvSpPr txBox="1">
            <a:spLocks/>
          </p:cNvSpPr>
          <p:nvPr/>
        </p:nvSpPr>
        <p:spPr>
          <a:xfrm>
            <a:off x="685799" y="169349"/>
            <a:ext cx="8637495"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algn="just">
              <a:defRPr/>
            </a:pPr>
            <a:r>
              <a:rPr lang="zh-CN" altLang="en-US" sz="3200" dirty="0">
                <a:solidFill>
                  <a:srgbClr val="C00000"/>
                </a:solidFill>
                <a:latin typeface="微软雅黑" panose="020B0503020204020204" charset="-122"/>
                <a:ea typeface="微软雅黑" panose="020B0503020204020204" charset="-122"/>
                <a:cs typeface="微软雅黑" panose="020B0503020204020204" charset="-122"/>
              </a:rPr>
              <a:t>正则化</a:t>
            </a:r>
            <a:r>
              <a:rPr lang="en-US" altLang="zh-CN" sz="3200" dirty="0">
                <a:solidFill>
                  <a:srgbClr val="C00000"/>
                </a:solidFill>
                <a:latin typeface="微软雅黑" panose="020B0503020204020204" charset="-122"/>
                <a:ea typeface="微软雅黑" panose="020B0503020204020204" charset="-122"/>
                <a:cs typeface="微软雅黑" panose="020B0503020204020204" charset="-122"/>
              </a:rPr>
              <a:t>-----</a:t>
            </a:r>
            <a:r>
              <a:rPr lang="zh-CN" altLang="en-US" sz="3200" dirty="0">
                <a:solidFill>
                  <a:srgbClr val="C00000"/>
                </a:solidFill>
                <a:latin typeface="微软雅黑" panose="020B0503020204020204" charset="-122"/>
                <a:ea typeface="微软雅黑" panose="020B0503020204020204" charset="-122"/>
                <a:cs typeface="微软雅黑" panose="020B0503020204020204" charset="-122"/>
              </a:rPr>
              <a:t>批量正则化</a:t>
            </a:r>
            <a:r>
              <a:rPr lang="en-US" altLang="zh-CN" sz="3200" dirty="0">
                <a:solidFill>
                  <a:srgbClr val="C00000"/>
                </a:solidFill>
                <a:latin typeface="微软雅黑" panose="020B0503020204020204" charset="-122"/>
                <a:ea typeface="微软雅黑" panose="020B0503020204020204" charset="-122"/>
                <a:cs typeface="微软雅黑" panose="020B0503020204020204" charset="-122"/>
              </a:rPr>
              <a:t>Batch Normalization</a:t>
            </a:r>
            <a:endParaRPr lang="zh-CN" altLang="en-US" sz="3200" dirty="0">
              <a:solidFill>
                <a:srgbClr val="C00000"/>
              </a:solidFill>
              <a:latin typeface="微软雅黑" panose="020B0503020204020204" charset="-122"/>
              <a:ea typeface="微软雅黑" panose="020B0503020204020204" charset="-122"/>
              <a:cs typeface="微软雅黑" panose="020B0503020204020204" charset="-122"/>
            </a:endParaRPr>
          </a:p>
        </p:txBody>
      </p:sp>
      <p:sp>
        <p:nvSpPr>
          <p:cNvPr id="6" name="文本框 5"/>
          <p:cNvSpPr txBox="1"/>
          <p:nvPr/>
        </p:nvSpPr>
        <p:spPr>
          <a:xfrm>
            <a:off x="92913" y="2419788"/>
            <a:ext cx="12037454" cy="1938992"/>
          </a:xfrm>
          <a:prstGeom prst="rect">
            <a:avLst/>
          </a:prstGeom>
          <a:noFill/>
        </p:spPr>
        <p:txBody>
          <a:bodyPr wrap="square" rtlCol="0">
            <a:spAutoFit/>
          </a:bodyPr>
          <a:lstStyle/>
          <a:p>
            <a:r>
              <a:rPr lang="zh-CN" altLang="en-US" sz="2400" b="1" dirty="0">
                <a:solidFill>
                  <a:srgbClr val="333399"/>
                </a:solidFill>
                <a:latin typeface="微软雅黑" panose="020B0503020204020204" pitchFamily="34" charset="-122"/>
                <a:ea typeface="微软雅黑" panose="020B0503020204020204" pitchFamily="34" charset="-122"/>
              </a:rPr>
              <a:t>提出原因</a:t>
            </a:r>
            <a:r>
              <a:rPr lang="zh-CN" altLang="en-US" sz="2400" dirty="0">
                <a:latin typeface="微软雅黑" panose="020B0503020204020204" pitchFamily="34" charset="-122"/>
                <a:ea typeface="微软雅黑" panose="020B0503020204020204" pitchFamily="34" charset="-122"/>
              </a:rPr>
              <a:t>：如果将每一层的输入作为一个分布看待，随着训练更新参数，会导致相同的输入分布得到的输出分布改变了。</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神经网络的每一层间，每轮训练时分布都是不一致，那么相对的训练效果就得不到保障，这种问题被称作</a:t>
            </a:r>
            <a:r>
              <a:rPr lang="en-US" altLang="zh-CN" sz="2400" b="1" dirty="0">
                <a:solidFill>
                  <a:srgbClr val="333399"/>
                </a:solidFill>
                <a:latin typeface="微软雅黑" panose="020B0503020204020204" pitchFamily="34" charset="-122"/>
                <a:ea typeface="微软雅黑" panose="020B0503020204020204" pitchFamily="34" charset="-122"/>
              </a:rPr>
              <a:t>Internal Covariate Shift</a:t>
            </a:r>
            <a:r>
              <a:rPr lang="zh-CN" altLang="en-US" sz="2400" dirty="0">
                <a:latin typeface="微软雅黑" panose="020B0503020204020204" pitchFamily="34" charset="-122"/>
                <a:ea typeface="微软雅黑" panose="020B0503020204020204" pitchFamily="34" charset="-122"/>
              </a:rPr>
              <a:t>，简称 </a:t>
            </a:r>
            <a:r>
              <a:rPr lang="en-US" altLang="zh-CN" sz="2400" dirty="0">
                <a:latin typeface="微软雅黑" panose="020B0503020204020204" pitchFamily="34" charset="-122"/>
                <a:ea typeface="微软雅黑" panose="020B0503020204020204" pitchFamily="34" charset="-122"/>
              </a:rPr>
              <a:t>ICS.</a:t>
            </a:r>
            <a:endParaRPr lang="zh-CN" altLang="en-US" sz="2400" dirty="0">
              <a:latin typeface="微软雅黑" panose="020B0503020204020204" pitchFamily="34" charset="-122"/>
              <a:ea typeface="微软雅黑" panose="020B0503020204020204" pitchFamily="34" charset="-122"/>
            </a:endParaRPr>
          </a:p>
        </p:txBody>
      </p:sp>
      <p:sp>
        <p:nvSpPr>
          <p:cNvPr id="7" name="矩形 6"/>
          <p:cNvSpPr/>
          <p:nvPr/>
        </p:nvSpPr>
        <p:spPr>
          <a:xfrm>
            <a:off x="62096" y="4680875"/>
            <a:ext cx="12099087" cy="1569660"/>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总而言之，这会导致每个神经元的输入数据不再是</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独立同分布</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会有以下问题：</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、上层网络需要不断适应新的输入数据分布，</a:t>
            </a:r>
            <a:r>
              <a:rPr lang="zh-CN" altLang="en-US" sz="2400" b="1" dirty="0">
                <a:solidFill>
                  <a:srgbClr val="333399"/>
                </a:solidFill>
                <a:latin typeface="微软雅黑" panose="020B0503020204020204" pitchFamily="34" charset="-122"/>
                <a:ea typeface="微软雅黑" panose="020B0503020204020204" pitchFamily="34" charset="-122"/>
              </a:rPr>
              <a:t>降低学习速度</a:t>
            </a:r>
            <a:br>
              <a:rPr lang="zh-CN" altLang="en-US" sz="2400" dirty="0">
                <a:latin typeface="微软雅黑" panose="020B0503020204020204" pitchFamily="34" charset="-122"/>
                <a:ea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、下层输入的变化可能趋向于变大或者变小，导致上层落入饱和区，使得</a:t>
            </a:r>
            <a:r>
              <a:rPr lang="zh-CN" altLang="en-US" sz="2400" b="1" dirty="0">
                <a:solidFill>
                  <a:srgbClr val="333399"/>
                </a:solidFill>
                <a:latin typeface="微软雅黑" panose="020B0503020204020204" pitchFamily="34" charset="-122"/>
                <a:ea typeface="微软雅黑" panose="020B0503020204020204" pitchFamily="34" charset="-122"/>
              </a:rPr>
              <a:t>学习过早停止</a:t>
            </a:r>
            <a:br>
              <a:rPr lang="zh-CN" altLang="en-US" sz="2400" dirty="0">
                <a:latin typeface="微软雅黑" panose="020B0503020204020204" pitchFamily="34" charset="-122"/>
                <a:ea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、每层的更新都会影响到其它层，因此每层的参数更新策略需要尽可能的谨慎</a:t>
            </a:r>
          </a:p>
        </p:txBody>
      </p:sp>
    </p:spTree>
    <p:extLst>
      <p:ext uri="{BB962C8B-B14F-4D97-AF65-F5344CB8AC3E}">
        <p14:creationId xmlns:p14="http://schemas.microsoft.com/office/powerpoint/2010/main" val="13525675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685799" y="169349"/>
            <a:ext cx="8637495"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algn="just">
              <a:defRPr/>
            </a:pPr>
            <a:r>
              <a:rPr lang="zh-CN" altLang="en-US" sz="3200" dirty="0">
                <a:solidFill>
                  <a:srgbClr val="C00000"/>
                </a:solidFill>
                <a:latin typeface="微软雅黑" panose="020B0503020204020204" charset="-122"/>
                <a:ea typeface="微软雅黑" panose="020B0503020204020204" charset="-122"/>
                <a:cs typeface="微软雅黑" panose="020B0503020204020204" charset="-122"/>
              </a:rPr>
              <a:t>正则化</a:t>
            </a:r>
            <a:r>
              <a:rPr lang="en-US" altLang="zh-CN" sz="3200" dirty="0">
                <a:solidFill>
                  <a:srgbClr val="C00000"/>
                </a:solidFill>
                <a:latin typeface="微软雅黑" panose="020B0503020204020204" charset="-122"/>
                <a:ea typeface="微软雅黑" panose="020B0503020204020204" charset="-122"/>
                <a:cs typeface="微软雅黑" panose="020B0503020204020204" charset="-122"/>
              </a:rPr>
              <a:t>-----</a:t>
            </a:r>
            <a:r>
              <a:rPr lang="zh-CN" altLang="en-US" sz="3200" dirty="0">
                <a:solidFill>
                  <a:srgbClr val="C00000"/>
                </a:solidFill>
                <a:latin typeface="微软雅黑" panose="020B0503020204020204" charset="-122"/>
                <a:ea typeface="微软雅黑" panose="020B0503020204020204" charset="-122"/>
                <a:cs typeface="微软雅黑" panose="020B0503020204020204" charset="-122"/>
              </a:rPr>
              <a:t>批量正则化</a:t>
            </a:r>
            <a:r>
              <a:rPr lang="en-US" altLang="zh-CN" sz="3200" dirty="0">
                <a:solidFill>
                  <a:srgbClr val="C00000"/>
                </a:solidFill>
                <a:latin typeface="微软雅黑" panose="020B0503020204020204" charset="-122"/>
                <a:ea typeface="微软雅黑" panose="020B0503020204020204" charset="-122"/>
                <a:cs typeface="微软雅黑" panose="020B0503020204020204" charset="-122"/>
              </a:rPr>
              <a:t>Batch Normalization</a:t>
            </a:r>
            <a:endParaRPr lang="zh-CN" altLang="en-US" sz="3200" dirty="0">
              <a:solidFill>
                <a:srgbClr val="C00000"/>
              </a:solidFill>
              <a:latin typeface="微软雅黑" panose="020B0503020204020204" charset="-122"/>
              <a:ea typeface="微软雅黑" panose="020B0503020204020204" charset="-122"/>
              <a:cs typeface="微软雅黑" panose="020B0503020204020204" charset="-122"/>
            </a:endParaRPr>
          </a:p>
        </p:txBody>
      </p:sp>
      <p:pic>
        <p:nvPicPr>
          <p:cNvPr id="1026" name="Picture 2" descr="https://img-blog.csdnimg.cn/20200221211618570.png?x-oss-process=image/watermark,type_ZmFuZ3poZW5naGVpdGk,shadow_10,text_aHR0cHM6Ly9ibG9nLmNzZG4ubmV0L3FxXzM3NTQxMDk3,size_16,color_FFFFFF,t_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799" y="1248383"/>
            <a:ext cx="10116361" cy="5313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20499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img-blog.csdnimg.cn/20200221215813522.png?x-oss-process=image/watermark,type_ZmFuZ3poZW5naGVpdGk,shadow_10,text_aHR0cHM6Ly9ibG9nLmNzZG4ubmV0L3FxXzM3NTQxMDk3,size_16,color_FFFFFF,t_7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1636"/>
            <a:ext cx="7639050" cy="5514976"/>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1"/>
          <p:cNvSpPr txBox="1">
            <a:spLocks/>
          </p:cNvSpPr>
          <p:nvPr/>
        </p:nvSpPr>
        <p:spPr>
          <a:xfrm>
            <a:off x="685799" y="169349"/>
            <a:ext cx="8637495"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algn="just">
              <a:defRPr/>
            </a:pPr>
            <a:r>
              <a:rPr lang="zh-CN" altLang="en-US" sz="3200" dirty="0">
                <a:solidFill>
                  <a:srgbClr val="C00000"/>
                </a:solidFill>
                <a:latin typeface="微软雅黑" panose="020B0503020204020204" charset="-122"/>
                <a:ea typeface="微软雅黑" panose="020B0503020204020204" charset="-122"/>
                <a:cs typeface="微软雅黑" panose="020B0503020204020204" charset="-122"/>
              </a:rPr>
              <a:t>正则化</a:t>
            </a:r>
            <a:r>
              <a:rPr lang="en-US" altLang="zh-CN" sz="3200" dirty="0">
                <a:solidFill>
                  <a:srgbClr val="C00000"/>
                </a:solidFill>
                <a:latin typeface="微软雅黑" panose="020B0503020204020204" charset="-122"/>
                <a:ea typeface="微软雅黑" panose="020B0503020204020204" charset="-122"/>
                <a:cs typeface="微软雅黑" panose="020B0503020204020204" charset="-122"/>
              </a:rPr>
              <a:t>-----</a:t>
            </a:r>
            <a:r>
              <a:rPr lang="zh-CN" altLang="en-US" sz="3200" dirty="0">
                <a:solidFill>
                  <a:srgbClr val="C00000"/>
                </a:solidFill>
                <a:latin typeface="微软雅黑" panose="020B0503020204020204" charset="-122"/>
                <a:ea typeface="微软雅黑" panose="020B0503020204020204" charset="-122"/>
                <a:cs typeface="微软雅黑" panose="020B0503020204020204" charset="-122"/>
              </a:rPr>
              <a:t>批量正则化</a:t>
            </a:r>
            <a:r>
              <a:rPr lang="en-US" altLang="zh-CN" sz="3200" dirty="0">
                <a:solidFill>
                  <a:srgbClr val="C00000"/>
                </a:solidFill>
                <a:latin typeface="微软雅黑" panose="020B0503020204020204" charset="-122"/>
                <a:ea typeface="微软雅黑" panose="020B0503020204020204" charset="-122"/>
                <a:cs typeface="微软雅黑" panose="020B0503020204020204" charset="-122"/>
              </a:rPr>
              <a:t>Batch Normalization</a:t>
            </a:r>
            <a:endParaRPr lang="zh-CN" altLang="en-US" sz="3200" dirty="0">
              <a:solidFill>
                <a:srgbClr val="C00000"/>
              </a:solidFill>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7709646" y="2008093"/>
            <a:ext cx="4482354" cy="3539430"/>
          </a:xfrm>
          <a:prstGeom prst="rect">
            <a:avLst/>
          </a:prstGeom>
          <a:noFill/>
        </p:spPr>
        <p:txBody>
          <a:bodyPr wrap="square" rtlCol="0">
            <a:spAutoFit/>
          </a:bodyPr>
          <a:lstStyle/>
          <a:p>
            <a:pPr indent="457200"/>
            <a:r>
              <a:rPr lang="zh-CN" altLang="en-US" sz="2800" dirty="0">
                <a:latin typeface="微软雅黑" panose="020B0503020204020204" pitchFamily="34" charset="-122"/>
                <a:ea typeface="微软雅黑" panose="020B0503020204020204" pitchFamily="34" charset="-122"/>
              </a:rPr>
              <a:t>本质上就是在每一层输入的时候，又插入了一个</a:t>
            </a:r>
            <a:r>
              <a:rPr lang="zh-CN" altLang="en-US" sz="2800" b="1" dirty="0">
                <a:solidFill>
                  <a:srgbClr val="333399"/>
                </a:solidFill>
                <a:latin typeface="微软雅黑" panose="020B0503020204020204" pitchFamily="34" charset="-122"/>
                <a:ea typeface="微软雅黑" panose="020B0503020204020204" pitchFamily="34" charset="-122"/>
              </a:rPr>
              <a:t>归一化处理</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归一化至</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均值</a:t>
            </a:r>
            <a:r>
              <a:rPr lang="en-US" altLang="zh-CN" sz="2800" dirty="0">
                <a:latin typeface="微软雅黑" panose="020B0503020204020204" pitchFamily="34" charset="-122"/>
                <a:ea typeface="微软雅黑" panose="020B0503020204020204" pitchFamily="34" charset="-122"/>
              </a:rPr>
              <a:t>0,</a:t>
            </a:r>
            <a:r>
              <a:rPr lang="zh-CN" altLang="en-US" sz="2800" dirty="0">
                <a:latin typeface="微软雅黑" panose="020B0503020204020204" pitchFamily="34" charset="-122"/>
                <a:ea typeface="微软雅黑" panose="020B0503020204020204" pitchFamily="34" charset="-122"/>
              </a:rPr>
              <a:t>方差为</a:t>
            </a:r>
            <a:r>
              <a:rPr lang="en-US" altLang="zh-CN" sz="2800" dirty="0">
                <a:latin typeface="微软雅黑" panose="020B0503020204020204" pitchFamily="34" charset="-122"/>
                <a:ea typeface="微软雅黑" panose="020B0503020204020204" pitchFamily="34" charset="-122"/>
              </a:rPr>
              <a:t>1)</a:t>
            </a:r>
            <a:r>
              <a:rPr lang="zh-CN" altLang="en-US" sz="2800" dirty="0">
                <a:latin typeface="微软雅黑" panose="020B0503020204020204" pitchFamily="34" charset="-122"/>
                <a:ea typeface="微软雅黑" panose="020B0503020204020204" pitchFamily="34" charset="-122"/>
              </a:rPr>
              <a:t>再进入网络的下一层</a:t>
            </a:r>
            <a:endParaRPr lang="en-US" altLang="zh-CN" sz="2800" dirty="0">
              <a:latin typeface="微软雅黑" panose="020B0503020204020204" pitchFamily="34" charset="-122"/>
              <a:ea typeface="微软雅黑" panose="020B0503020204020204" pitchFamily="34" charset="-122"/>
            </a:endParaRPr>
          </a:p>
          <a:p>
            <a:pPr indent="457200"/>
            <a:r>
              <a:rPr lang="zh-CN" altLang="en-US" sz="2800" dirty="0">
                <a:latin typeface="微软雅黑" panose="020B0503020204020204" pitchFamily="34" charset="-122"/>
                <a:ea typeface="微软雅黑" panose="020B0503020204020204" pitchFamily="34" charset="-122"/>
              </a:rPr>
              <a:t>不过他有</a:t>
            </a:r>
            <a:r>
              <a:rPr lang="en-US" altLang="zh-CN" sz="2800" dirty="0">
                <a:latin typeface="微软雅黑" panose="020B0503020204020204" pitchFamily="34" charset="-122"/>
                <a:ea typeface="微软雅黑" panose="020B0503020204020204" pitchFamily="34" charset="-122"/>
              </a:rPr>
              <a:t>γ</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β</a:t>
            </a:r>
            <a:r>
              <a:rPr lang="zh-CN" altLang="en-US" sz="2800" dirty="0">
                <a:latin typeface="微软雅黑" panose="020B0503020204020204" pitchFamily="34" charset="-122"/>
                <a:ea typeface="微软雅黑" panose="020B0503020204020204" pitchFamily="34" charset="-122"/>
              </a:rPr>
              <a:t>两个参数，分别来</a:t>
            </a:r>
            <a:r>
              <a:rPr lang="zh-CN" altLang="en-US" sz="2800" b="1" dirty="0">
                <a:solidFill>
                  <a:srgbClr val="333399"/>
                </a:solidFill>
                <a:latin typeface="微软雅黑" panose="020B0503020204020204" pitchFamily="34" charset="-122"/>
                <a:ea typeface="微软雅黑" panose="020B0503020204020204" pitchFamily="34" charset="-122"/>
              </a:rPr>
              <a:t>调整数值分布的方差大小</a:t>
            </a:r>
            <a:r>
              <a:rPr lang="zh-CN" altLang="en-US" sz="2800" dirty="0">
                <a:latin typeface="微软雅黑" panose="020B0503020204020204" pitchFamily="34" charset="-122"/>
                <a:ea typeface="微软雅黑" panose="020B0503020204020204" pitchFamily="34" charset="-122"/>
              </a:rPr>
              <a:t>和</a:t>
            </a:r>
            <a:r>
              <a:rPr lang="zh-CN" altLang="en-US" sz="2800" b="1" dirty="0">
                <a:solidFill>
                  <a:srgbClr val="333399"/>
                </a:solidFill>
                <a:latin typeface="微软雅黑" panose="020B0503020204020204" pitchFamily="34" charset="-122"/>
                <a:ea typeface="微软雅黑" panose="020B0503020204020204" pitchFamily="34" charset="-122"/>
              </a:rPr>
              <a:t>调节数值均值的位置</a:t>
            </a:r>
          </a:p>
        </p:txBody>
      </p:sp>
    </p:spTree>
    <p:extLst>
      <p:ext uri="{BB962C8B-B14F-4D97-AF65-F5344CB8AC3E}">
        <p14:creationId xmlns:p14="http://schemas.microsoft.com/office/powerpoint/2010/main" val="10675129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mg-blog.csdnimg.cn/20200226145423805.png?x-oss-process=image/watermark,type_ZmFuZ3poZW5naGVpdGk,shadow_10,text_aHR0cHM6Ly9ibG9nLmNzZG4ubmV0L3FxXzM3NTQxMDk3,size_16,color_FFFFFF,t_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258806"/>
            <a:ext cx="10399058" cy="5437829"/>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1"/>
          <p:cNvSpPr txBox="1">
            <a:spLocks/>
          </p:cNvSpPr>
          <p:nvPr/>
        </p:nvSpPr>
        <p:spPr>
          <a:xfrm>
            <a:off x="685799" y="169349"/>
            <a:ext cx="8637495"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algn="just">
              <a:defRPr/>
            </a:pPr>
            <a:r>
              <a:rPr lang="zh-CN" altLang="en-US" sz="3200" dirty="0">
                <a:solidFill>
                  <a:srgbClr val="C00000"/>
                </a:solidFill>
                <a:latin typeface="微软雅黑" panose="020B0503020204020204" charset="-122"/>
                <a:ea typeface="微软雅黑" panose="020B0503020204020204" charset="-122"/>
                <a:cs typeface="微软雅黑" panose="020B0503020204020204" charset="-122"/>
              </a:rPr>
              <a:t>正则化</a:t>
            </a:r>
            <a:r>
              <a:rPr lang="en-US" altLang="zh-CN" sz="3200" dirty="0">
                <a:solidFill>
                  <a:srgbClr val="C00000"/>
                </a:solidFill>
                <a:latin typeface="微软雅黑" panose="020B0503020204020204" charset="-122"/>
                <a:ea typeface="微软雅黑" panose="020B0503020204020204" charset="-122"/>
                <a:cs typeface="微软雅黑" panose="020B0503020204020204" charset="-122"/>
              </a:rPr>
              <a:t>-----</a:t>
            </a:r>
            <a:r>
              <a:rPr lang="zh-CN" altLang="en-US" sz="3200" dirty="0">
                <a:solidFill>
                  <a:srgbClr val="C00000"/>
                </a:solidFill>
                <a:latin typeface="微软雅黑" panose="020B0503020204020204" charset="-122"/>
                <a:ea typeface="微软雅黑" panose="020B0503020204020204" charset="-122"/>
                <a:cs typeface="微软雅黑" panose="020B0503020204020204" charset="-122"/>
              </a:rPr>
              <a:t>批量正则化</a:t>
            </a:r>
            <a:r>
              <a:rPr lang="en-US" altLang="zh-CN" sz="3200" dirty="0">
                <a:solidFill>
                  <a:srgbClr val="C00000"/>
                </a:solidFill>
                <a:latin typeface="微软雅黑" panose="020B0503020204020204" charset="-122"/>
                <a:ea typeface="微软雅黑" panose="020B0503020204020204" charset="-122"/>
                <a:cs typeface="微软雅黑" panose="020B0503020204020204" charset="-122"/>
              </a:rPr>
              <a:t>Batch Normalization</a:t>
            </a:r>
            <a:endParaRPr lang="zh-CN" altLang="en-US" sz="3200" dirty="0">
              <a:solidFill>
                <a:srgbClr val="C00000"/>
              </a:solidFill>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22071018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707571" y="178701"/>
            <a:ext cx="10673792"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49" charset="-122"/>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sym typeface="+mn-ea"/>
              </a:rPr>
              <a:t>神经网络的迁移学习</a:t>
            </a:r>
            <a:endParaRPr kumimoji="0" lang="zh-CN" altLang="en-US" sz="36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endParaRPr>
          </a:p>
        </p:txBody>
      </p:sp>
      <p:sp>
        <p:nvSpPr>
          <p:cNvPr id="2" name="文本框 1"/>
          <p:cNvSpPr txBox="1"/>
          <p:nvPr/>
        </p:nvSpPr>
        <p:spPr>
          <a:xfrm>
            <a:off x="899795" y="1569085"/>
            <a:ext cx="10481310" cy="369252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在训练神经网络的时候，往往需要大量的数据来对网络的权重进行训练，这意味着我们不仅需要收集大量的数据，还需要对这些数据进行标注，而且还将耗费大量的时间去从头开始训练。</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但是如果我们直接使用别人已经训练好的网络结构权重，我们就能很快地看到神经网络的效果。例如有的神经网络权重是在大量的图片上训练好的，这些图片里面可能有各种物品：人、猫、狗、车、花等等。如果我们现在只需要识别花，或者对花进行分类，那么预训练的权重就可能已经能够很好地提取出花的特征了。我们所需要做的就只是修改下网络最后用于分类几个网络层，将其修改为适合我们所需要的分类数即可。</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例如，我们需要训练一个花的分类器，花的种类有</a:t>
            </a:r>
            <a:r>
              <a:rPr kumimoji="0" lang="en-US" altLang="zh-CN"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5</a:t>
            </a:r>
            <a:r>
              <a:rPr kumimoji="0" lang="zh-CN" altLang="en-US"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种：雏菊、蒲公英、玫瑰、向日葵、郁金香。那么我们只需要下载别人训练好的网络权重，然后将网络的最后几层修改下使其分类的数量为</a:t>
            </a:r>
            <a:r>
              <a:rPr kumimoji="0" lang="en-US" altLang="zh-CN"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5</a:t>
            </a:r>
            <a:r>
              <a:rPr kumimoji="0" lang="zh-CN" altLang="en-US"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rPr>
              <a:t>。然后再冻结前面的网络权重，这样就可以在训练中只训练我们所修改的那几层网络权重，而不会改变前面别人训练好的网络权重。</a:t>
            </a: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078,&quot;width&quot;:15840}"/>
</p:tagLst>
</file>

<file path=ppt/tags/tag1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615,&quot;width&quot;:14655}"/>
</p:tagLst>
</file>

<file path=ppt/tags/tag11.xml><?xml version="1.0" encoding="utf-8"?>
<p:tagLst xmlns:a="http://schemas.openxmlformats.org/drawingml/2006/main" xmlns:r="http://schemas.openxmlformats.org/officeDocument/2006/relationships" xmlns:p="http://schemas.openxmlformats.org/presentationml/2006/main">
  <p:tag name="TIMING" val="|17.4"/>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078,&quot;width&quot;:15840}"/>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078,&quot;width&quot;:15840}"/>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078,&quot;width&quot;:15840}"/>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078,&quot;width&quot;:15840}"/>
</p:tagLst>
</file>

<file path=ppt/tags/tag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078,&quot;width&quot;:15840}"/>
</p:tagLst>
</file>

<file path=ppt/tags/tag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078,&quot;width&quot;:15840}"/>
</p:tagLst>
</file>

<file path=ppt/tags/tag8.xml><?xml version="1.0" encoding="utf-8"?>
<p:tagLst xmlns:a="http://schemas.openxmlformats.org/drawingml/2006/main" xmlns:r="http://schemas.openxmlformats.org/officeDocument/2006/relationships" xmlns:p="http://schemas.openxmlformats.org/presentationml/2006/main">
  <p:tag name="TIMING" val="|21.8"/>
</p:tagLst>
</file>

<file path=ppt/tags/tag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460,&quot;width&quot;:9824}"/>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y">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myfont">
      <a:majorFont>
        <a:latin typeface="Helvetica"/>
        <a:ea typeface="微软雅黑"/>
        <a:cs typeface=""/>
      </a:majorFont>
      <a:minorFont>
        <a:latin typeface="Times New Roman"/>
        <a:ea typeface="华文楷体"/>
        <a:cs typeface=""/>
      </a:minorFont>
    </a:fontScheme>
    <a:fmtScheme name="质朴">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raClrSchemeLst/>
</a:theme>
</file>

<file path=ppt/theme/theme2.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微软雅黑"/>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bwMode="auto">
        <a:noFill/>
        <a:ln>
          <a:noFill/>
        </a:ln>
      </a:spPr>
      <a:bodyPr wrap="none">
        <a:spAutoFit/>
      </a:bodyPr>
      <a:lstStyle>
        <a:defPPr>
          <a:defRPr sz="2400">
            <a:latin typeface="黑体" panose="02010609060101010101" pitchFamily="49" charset="-122"/>
            <a:ea typeface="黑体" panose="02010609060101010101" pitchFamily="49" charset="-122"/>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默认设计模板">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1634</TotalTime>
  <Words>8755</Words>
  <Application>Microsoft Macintosh PowerPoint</Application>
  <PresentationFormat>Widescreen</PresentationFormat>
  <Paragraphs>564</Paragraphs>
  <Slides>119</Slides>
  <Notes>74</Notes>
  <HiddenSlides>2</HiddenSlides>
  <MMClips>0</MMClips>
  <ScaleCrop>false</ScaleCrop>
  <HeadingPairs>
    <vt:vector size="8" baseType="variant">
      <vt:variant>
        <vt:lpstr>Fonts Used</vt:lpstr>
      </vt:variant>
      <vt:variant>
        <vt:i4>13</vt:i4>
      </vt:variant>
      <vt:variant>
        <vt:lpstr>Theme</vt:lpstr>
      </vt:variant>
      <vt:variant>
        <vt:i4>3</vt:i4>
      </vt:variant>
      <vt:variant>
        <vt:lpstr>Embedded OLE Servers</vt:lpstr>
      </vt:variant>
      <vt:variant>
        <vt:i4>1</vt:i4>
      </vt:variant>
      <vt:variant>
        <vt:lpstr>Slide Titles</vt:lpstr>
      </vt:variant>
      <vt:variant>
        <vt:i4>119</vt:i4>
      </vt:variant>
    </vt:vector>
  </HeadingPairs>
  <TitlesOfParts>
    <vt:vector size="136" baseType="lpstr">
      <vt:lpstr>等线</vt:lpstr>
      <vt:lpstr>微软雅黑</vt:lpstr>
      <vt:lpstr>SimSun</vt:lpstr>
      <vt:lpstr>华文楷体</vt:lpstr>
      <vt:lpstr>Arial</vt:lpstr>
      <vt:lpstr>Calibri</vt:lpstr>
      <vt:lpstr>Calibri Light</vt:lpstr>
      <vt:lpstr>Cambria</vt:lpstr>
      <vt:lpstr>Cambria Math</vt:lpstr>
      <vt:lpstr>Helvetica</vt:lpstr>
      <vt:lpstr>Times New Roman</vt:lpstr>
      <vt:lpstr>Wingdings</vt:lpstr>
      <vt:lpstr>Wingdings 3</vt:lpstr>
      <vt:lpstr>my</vt:lpstr>
      <vt:lpstr>1_默认设计模板</vt:lpstr>
      <vt:lpstr>默认设计模板</vt:lpstr>
      <vt:lpstr>Equation.KSEE3</vt:lpstr>
      <vt:lpstr>第五章  卷积神经网络  </vt:lpstr>
      <vt:lpstr>前馈神经网络</vt:lpstr>
      <vt:lpstr>全连接前馈神经网络</vt:lpstr>
      <vt:lpstr>前馈神经网络</vt:lpstr>
      <vt:lpstr>卷积神经网络</vt:lpstr>
      <vt:lpstr>卷积神经网络</vt:lpstr>
      <vt:lpstr>卷积神经网络</vt:lpstr>
      <vt:lpstr>卷积神经网络</vt:lpstr>
      <vt:lpstr>两维卷积</vt:lpstr>
      <vt:lpstr>卷积作为特征提取器</vt:lpstr>
      <vt:lpstr>二维卷积</vt:lpstr>
      <vt:lpstr>卷积神经网络</vt:lpstr>
      <vt:lpstr>多个卷积核</vt:lpstr>
      <vt:lpstr>卷积层的映射关系</vt:lpstr>
      <vt:lpstr>PowerPoint Presentation</vt:lpstr>
      <vt:lpstr>卷积层</vt:lpstr>
      <vt:lpstr>其它卷积种类</vt:lpstr>
      <vt:lpstr>空洞卷积</vt:lpstr>
      <vt:lpstr>表示学习</vt:lpstr>
      <vt:lpstr>表示学习</vt:lpstr>
      <vt:lpstr>卷积网络的网络结构</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池化层</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卷积网络结构</vt:lpstr>
      <vt:lpstr>典型的卷积网络</vt:lpstr>
      <vt:lpstr>PowerPoint Presentation</vt:lpstr>
      <vt:lpstr>LeNet-5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Large Scale Visual Recognition Challenge</vt:lpstr>
      <vt:lpstr>AlexNet</vt:lpstr>
      <vt:lpstr>PowerPoint Presentation</vt:lpstr>
      <vt:lpstr>PowerPoint Presentation</vt:lpstr>
      <vt:lpstr>PowerPoint Presentation</vt:lpstr>
      <vt:lpstr>PowerPoint Presentation</vt:lpstr>
      <vt:lpstr>(5) Inception网络</vt:lpstr>
      <vt:lpstr>Inception模块 v1</vt:lpstr>
      <vt:lpstr>Inception模块 v3</vt:lpstr>
      <vt:lpstr>(6) 残差网络 ResNet</vt:lpstr>
      <vt:lpstr>残差单元</vt:lpstr>
      <vt:lpstr>ResNet</vt:lpstr>
      <vt:lpstr>CNN 可视化：滤波器</vt:lpstr>
      <vt:lpstr>PowerPoint Presentation</vt:lpstr>
      <vt:lpstr>PowerPoint Presentation</vt:lpstr>
      <vt:lpstr>PowerPoint Presentation</vt:lpstr>
      <vt:lpstr>PowerPoint Presentation</vt:lpstr>
      <vt:lpstr>PowerPoint Presentation</vt:lpstr>
      <vt:lpstr>PowerPoint Presentation</vt:lpstr>
      <vt:lpstr>神经网络模型的设计与训练</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卷积的应用</vt:lpstr>
      <vt:lpstr>AlphaGo</vt:lpstr>
      <vt:lpstr>目标检测（Object Detection）</vt:lpstr>
      <vt:lpstr>Mask RCNN</vt:lpstr>
      <vt:lpstr>OCR</vt:lpstr>
      <vt:lpstr>图像生成</vt:lpstr>
      <vt:lpstr>Deep Dream</vt:lpstr>
      <vt:lpstr>画风迁移</vt:lpstr>
      <vt:lpstr>对抗样本</vt:lpstr>
      <vt:lpstr>课后作业</vt:lpstr>
      <vt:lpstr>PowerPoint Presentation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Kang Liu</cp:lastModifiedBy>
  <cp:revision>19</cp:revision>
  <dcterms:created xsi:type="dcterms:W3CDTF">2009-03-19T05:17:53Z</dcterms:created>
  <dcterms:modified xsi:type="dcterms:W3CDTF">2023-12-04T01:14:27Z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267f114fb46e4479bde741c8a38bad1c</vt:lpwstr>
  </property>
</Properties>
</file>